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7" r:id="rId4"/>
    <p:sldId id="279" r:id="rId5"/>
    <p:sldId id="258" r:id="rId6"/>
    <p:sldId id="280" r:id="rId7"/>
    <p:sldId id="281" r:id="rId8"/>
    <p:sldId id="282" r:id="rId9"/>
    <p:sldId id="283" r:id="rId10"/>
    <p:sldId id="285" r:id="rId11"/>
    <p:sldId id="284" r:id="rId12"/>
    <p:sldId id="261" r:id="rId13"/>
    <p:sldId id="264" r:id="rId14"/>
    <p:sldId id="268" r:id="rId15"/>
    <p:sldId id="276" r:id="rId16"/>
    <p:sldId id="277" r:id="rId17"/>
    <p:sldId id="271" r:id="rId18"/>
    <p:sldId id="278" r:id="rId19"/>
    <p:sldId id="270" r:id="rId20"/>
    <p:sldId id="275" r:id="rId21"/>
    <p:sldId id="274" r:id="rId22"/>
    <p:sldId id="263" r:id="rId23"/>
    <p:sldId id="272" r:id="rId24"/>
    <p:sldId id="273" r:id="rId25"/>
    <p:sldId id="265" r:id="rId26"/>
  </p:sldIdLst>
  <p:sldSz cx="18288000" cy="10287000"/>
  <p:notesSz cx="6858000" cy="9144000"/>
  <p:embeddedFontLst>
    <p:embeddedFont>
      <p:font typeface="Assistant Regular" panose="020B0604020202020204" charset="-79"/>
      <p:regular r:id="rId27"/>
    </p:embeddedFont>
    <p:embeddedFont>
      <p:font typeface="Assistant Regular Bold" panose="020B0604020202020204" charset="-79"/>
      <p:regular r:id="rId28"/>
      <p:bold r:id="rId29"/>
    </p:embeddedFont>
    <p:embeddedFont>
      <p:font typeface="Bierstadt" panose="020B0004020202020204" pitchFamily="34" charset="0"/>
      <p:regular r:id="rId30"/>
      <p:bold r:id="rId31"/>
      <p:italic r:id="rId32"/>
      <p:boldItalic r:id="rId33"/>
    </p:embeddedFont>
    <p:embeddedFont>
      <p:font typeface="Bierstadt Display" panose="020B0004020202020204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EF"/>
    <a:srgbClr val="24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9AA22-DCB1-8AF1-35BB-F504239AE5F0}" v="44" dt="2023-03-07T08:43:57.302"/>
    <p1510:client id="{222B0428-3E5B-404B-FA22-47CF7628B141}" v="14" dt="2023-03-05T11:08:17.559"/>
    <p1510:client id="{35190E25-93E0-54E0-341A-1F144E171526}" v="100" dt="2023-03-05T14:19:13.839"/>
    <p1510:client id="{51C5F438-6175-A43F-94F2-A2CCBA5E8178}" v="957" dt="2023-03-06T15:41:15.420"/>
    <p1510:client id="{81243F22-C90F-4811-9568-383ACCC6B259}" v="2400" dt="2023-03-05T15:20:51.145"/>
    <p1510:client id="{84518A75-20A4-5BB2-8E03-CBEF4647B11D}" v="62" dt="2023-03-05T13:21:47.638"/>
    <p1510:client id="{958EFE08-7B1C-7C6B-675C-FB236989D750}" v="361" dt="2023-03-07T07:54:59.737"/>
    <p1510:client id="{C3BB66B6-B7CC-3EB1-CCA2-2B09BAF9CC0B}" v="318" dt="2023-03-07T08:09:08.707"/>
    <p1510:client id="{C8AC9E31-BEAC-2345-ED8A-B57DE18A5EC3}" v="217" dt="2023-03-05T23:04:57.732"/>
    <p1510:client id="{E8192195-819C-CB60-1DF8-E2177B033F66}" v="413" dt="2023-03-05T11:59:41.568"/>
    <p1510:client id="{F0445C39-0B2A-53B3-2E17-806EC4F743DD}" v="1361" dt="2023-03-05T17:39:50.400"/>
    <p1510:client id="{FE5E6456-80C9-418D-AF59-7EFD59F6DC48}" v="43" dt="2023-03-05T20:06:30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9"/>
  </p:normalViewPr>
  <p:slideViewPr>
    <p:cSldViewPr snapToGrid="0">
      <p:cViewPr varScale="1">
        <p:scale>
          <a:sx n="32" d="100"/>
          <a:sy n="32" d="100"/>
        </p:scale>
        <p:origin x="19" y="6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81957-D125-46AE-A133-84346648EEDC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B32463-53D7-46D7-89ED-E2DD873B3F11}">
      <dgm:prSet phldrT="[Text]" phldr="0"/>
      <dgm:spPr/>
      <dgm:t>
        <a:bodyPr/>
        <a:lstStyle/>
        <a:p>
          <a:pPr rtl="0"/>
          <a:r>
            <a:rPr lang="en-US" dirty="0">
              <a:latin typeface="Bierstadt" panose="020B0004020202020204" pitchFamily="34" charset="0"/>
            </a:rPr>
            <a:t>High market concentration</a:t>
          </a:r>
        </a:p>
      </dgm:t>
    </dgm:pt>
    <dgm:pt modelId="{9162AD4D-BFEB-440C-A6A5-E772B047DD2E}" type="parTrans" cxnId="{6B3807E9-5843-4572-9310-938CACCB5550}">
      <dgm:prSet/>
      <dgm:spPr/>
      <dgm:t>
        <a:bodyPr/>
        <a:lstStyle/>
        <a:p>
          <a:endParaRPr lang="en-US"/>
        </a:p>
      </dgm:t>
    </dgm:pt>
    <dgm:pt modelId="{5DD4F150-AAFE-429E-B331-49003E4724AE}" type="sibTrans" cxnId="{6B3807E9-5843-4572-9310-938CACCB5550}">
      <dgm:prSet/>
      <dgm:spPr/>
      <dgm:t>
        <a:bodyPr/>
        <a:lstStyle/>
        <a:p>
          <a:endParaRPr lang="en-US"/>
        </a:p>
      </dgm:t>
    </dgm:pt>
    <dgm:pt modelId="{E4EA5759-3ED5-4D52-A7D0-3F76E6A1B717}">
      <dgm:prSet phldrT="[Text]" phldr="0"/>
      <dgm:spPr/>
      <dgm:t>
        <a:bodyPr/>
        <a:lstStyle/>
        <a:p>
          <a:pPr rtl="0"/>
          <a:r>
            <a:rPr lang="en-US" dirty="0">
              <a:latin typeface="Bierstadt" panose="020B0004020202020204" pitchFamily="34" charset="0"/>
            </a:rPr>
            <a:t>Strong network effects</a:t>
          </a:r>
        </a:p>
      </dgm:t>
    </dgm:pt>
    <dgm:pt modelId="{CA35835F-51CE-44D8-9E41-B7B227794512}" type="parTrans" cxnId="{24427D72-00C0-425A-9AB2-D95183C720EC}">
      <dgm:prSet/>
      <dgm:spPr/>
      <dgm:t>
        <a:bodyPr/>
        <a:lstStyle/>
        <a:p>
          <a:endParaRPr lang="en-US"/>
        </a:p>
      </dgm:t>
    </dgm:pt>
    <dgm:pt modelId="{BD5A4602-9DBE-498D-823F-547D7C79E071}" type="sibTrans" cxnId="{24427D72-00C0-425A-9AB2-D95183C720EC}">
      <dgm:prSet/>
      <dgm:spPr/>
      <dgm:t>
        <a:bodyPr/>
        <a:lstStyle/>
        <a:p>
          <a:endParaRPr lang="en-US"/>
        </a:p>
      </dgm:t>
    </dgm:pt>
    <dgm:pt modelId="{6BA754FD-5359-46F0-B14D-81BE9A12374E}">
      <dgm:prSet phldrT="[Text]" phldr="0"/>
      <dgm:spPr/>
      <dgm:t>
        <a:bodyPr/>
        <a:lstStyle/>
        <a:p>
          <a:pPr rtl="0"/>
          <a:r>
            <a:rPr lang="en-US" dirty="0">
              <a:latin typeface="Bierstadt" panose="020B0004020202020204" pitchFamily="34" charset="0"/>
            </a:rPr>
            <a:t>High return to the use of data</a:t>
          </a:r>
        </a:p>
      </dgm:t>
    </dgm:pt>
    <dgm:pt modelId="{DAF2E582-3B03-4746-AB2F-9021AC164278}" type="parTrans" cxnId="{A3463420-DD72-4A67-8291-9C8ACACA429C}">
      <dgm:prSet/>
      <dgm:spPr/>
      <dgm:t>
        <a:bodyPr/>
        <a:lstStyle/>
        <a:p>
          <a:endParaRPr lang="en-US"/>
        </a:p>
      </dgm:t>
    </dgm:pt>
    <dgm:pt modelId="{88FA5504-B431-4C49-AB5F-1E0BE42AB3BF}" type="sibTrans" cxnId="{A3463420-DD72-4A67-8291-9C8ACACA429C}">
      <dgm:prSet/>
      <dgm:spPr/>
      <dgm:t>
        <a:bodyPr/>
        <a:lstStyle/>
        <a:p>
          <a:endParaRPr lang="en-US"/>
        </a:p>
      </dgm:t>
    </dgm:pt>
    <dgm:pt modelId="{E5B3FA0C-0489-40AB-81BA-7A77FEE3E2FE}">
      <dgm:prSet phldrT="[Text]" phldr="0"/>
      <dgm:spPr/>
      <dgm:t>
        <a:bodyPr/>
        <a:lstStyle/>
        <a:p>
          <a:pPr rtl="0"/>
          <a:r>
            <a:rPr lang="en-US" dirty="0">
              <a:latin typeface="Bierstadt" panose="020B0004020202020204" pitchFamily="34" charset="0"/>
            </a:rPr>
            <a:t>Consumer inertia</a:t>
          </a:r>
        </a:p>
      </dgm:t>
    </dgm:pt>
    <dgm:pt modelId="{978F62DD-62FB-4C4A-931B-E2818F21C502}" type="parTrans" cxnId="{22EBF722-A7F6-43EB-B5D4-678559879F2F}">
      <dgm:prSet/>
      <dgm:spPr/>
      <dgm:t>
        <a:bodyPr/>
        <a:lstStyle/>
        <a:p>
          <a:endParaRPr lang="en-US"/>
        </a:p>
      </dgm:t>
    </dgm:pt>
    <dgm:pt modelId="{5ED06B80-AEC7-49CA-AE28-E5465BEBA9B7}" type="sibTrans" cxnId="{22EBF722-A7F6-43EB-B5D4-678559879F2F}">
      <dgm:prSet/>
      <dgm:spPr/>
      <dgm:t>
        <a:bodyPr/>
        <a:lstStyle/>
        <a:p>
          <a:endParaRPr lang="en-US"/>
        </a:p>
      </dgm:t>
    </dgm:pt>
    <dgm:pt modelId="{1C3D2E51-0DF3-4B1F-92CC-5D6A9B0C77D6}" type="pres">
      <dgm:prSet presAssocID="{D5C81957-D125-46AE-A133-84346648EEDC}" presName="cycle" presStyleCnt="0">
        <dgm:presLayoutVars>
          <dgm:dir/>
          <dgm:resizeHandles val="exact"/>
        </dgm:presLayoutVars>
      </dgm:prSet>
      <dgm:spPr/>
    </dgm:pt>
    <dgm:pt modelId="{DC24DC4D-27A9-49E5-9680-E7A9FFD032EE}" type="pres">
      <dgm:prSet presAssocID="{16B32463-53D7-46D7-89ED-E2DD873B3F11}" presName="node" presStyleLbl="node1" presStyleIdx="0" presStyleCnt="4">
        <dgm:presLayoutVars>
          <dgm:bulletEnabled val="1"/>
        </dgm:presLayoutVars>
      </dgm:prSet>
      <dgm:spPr/>
    </dgm:pt>
    <dgm:pt modelId="{13CEF336-B362-4BED-A471-7FFB131FAF65}" type="pres">
      <dgm:prSet presAssocID="{16B32463-53D7-46D7-89ED-E2DD873B3F11}" presName="spNode" presStyleCnt="0"/>
      <dgm:spPr/>
    </dgm:pt>
    <dgm:pt modelId="{3F05ADAE-180D-42FA-AF09-828D9A4DF0A2}" type="pres">
      <dgm:prSet presAssocID="{5DD4F150-AAFE-429E-B331-49003E4724AE}" presName="sibTrans" presStyleLbl="sibTrans1D1" presStyleIdx="0" presStyleCnt="4"/>
      <dgm:spPr/>
    </dgm:pt>
    <dgm:pt modelId="{7CD4AFA9-42C5-472F-B8AA-F3ADBFC69A15}" type="pres">
      <dgm:prSet presAssocID="{E4EA5759-3ED5-4D52-A7D0-3F76E6A1B717}" presName="node" presStyleLbl="node1" presStyleIdx="1" presStyleCnt="4">
        <dgm:presLayoutVars>
          <dgm:bulletEnabled val="1"/>
        </dgm:presLayoutVars>
      </dgm:prSet>
      <dgm:spPr/>
    </dgm:pt>
    <dgm:pt modelId="{57BF647E-9520-4E06-AC96-D99C595EB84B}" type="pres">
      <dgm:prSet presAssocID="{E4EA5759-3ED5-4D52-A7D0-3F76E6A1B717}" presName="spNode" presStyleCnt="0"/>
      <dgm:spPr/>
    </dgm:pt>
    <dgm:pt modelId="{23F42D49-0C45-4208-B314-ECA64AE54D28}" type="pres">
      <dgm:prSet presAssocID="{BD5A4602-9DBE-498D-823F-547D7C79E071}" presName="sibTrans" presStyleLbl="sibTrans1D1" presStyleIdx="1" presStyleCnt="4"/>
      <dgm:spPr/>
    </dgm:pt>
    <dgm:pt modelId="{989A419E-C4C4-4F6F-AB0C-86DDFCE3FB5C}" type="pres">
      <dgm:prSet presAssocID="{6BA754FD-5359-46F0-B14D-81BE9A12374E}" presName="node" presStyleLbl="node1" presStyleIdx="2" presStyleCnt="4">
        <dgm:presLayoutVars>
          <dgm:bulletEnabled val="1"/>
        </dgm:presLayoutVars>
      </dgm:prSet>
      <dgm:spPr/>
    </dgm:pt>
    <dgm:pt modelId="{4E9EC03B-4C35-4FFB-A3CC-BBA41ECBB9E6}" type="pres">
      <dgm:prSet presAssocID="{6BA754FD-5359-46F0-B14D-81BE9A12374E}" presName="spNode" presStyleCnt="0"/>
      <dgm:spPr/>
    </dgm:pt>
    <dgm:pt modelId="{B729DC3F-8C56-4A7C-BC26-85A253397BDE}" type="pres">
      <dgm:prSet presAssocID="{88FA5504-B431-4C49-AB5F-1E0BE42AB3BF}" presName="sibTrans" presStyleLbl="sibTrans1D1" presStyleIdx="2" presStyleCnt="4"/>
      <dgm:spPr/>
    </dgm:pt>
    <dgm:pt modelId="{842F2F6B-7266-4184-BF95-2EE33E0B08E4}" type="pres">
      <dgm:prSet presAssocID="{E5B3FA0C-0489-40AB-81BA-7A77FEE3E2FE}" presName="node" presStyleLbl="node1" presStyleIdx="3" presStyleCnt="4">
        <dgm:presLayoutVars>
          <dgm:bulletEnabled val="1"/>
        </dgm:presLayoutVars>
      </dgm:prSet>
      <dgm:spPr/>
    </dgm:pt>
    <dgm:pt modelId="{B12707C6-14E1-471F-809B-0D5B952A1699}" type="pres">
      <dgm:prSet presAssocID="{E5B3FA0C-0489-40AB-81BA-7A77FEE3E2FE}" presName="spNode" presStyleCnt="0"/>
      <dgm:spPr/>
    </dgm:pt>
    <dgm:pt modelId="{3F50DB48-887E-4BD1-BF32-D697FC7BEC9A}" type="pres">
      <dgm:prSet presAssocID="{5ED06B80-AEC7-49CA-AE28-E5465BEBA9B7}" presName="sibTrans" presStyleLbl="sibTrans1D1" presStyleIdx="3" presStyleCnt="4"/>
      <dgm:spPr/>
    </dgm:pt>
  </dgm:ptLst>
  <dgm:cxnLst>
    <dgm:cxn modelId="{A3463420-DD72-4A67-8291-9C8ACACA429C}" srcId="{D5C81957-D125-46AE-A133-84346648EEDC}" destId="{6BA754FD-5359-46F0-B14D-81BE9A12374E}" srcOrd="2" destOrd="0" parTransId="{DAF2E582-3B03-4746-AB2F-9021AC164278}" sibTransId="{88FA5504-B431-4C49-AB5F-1E0BE42AB3BF}"/>
    <dgm:cxn modelId="{22EBF722-A7F6-43EB-B5D4-678559879F2F}" srcId="{D5C81957-D125-46AE-A133-84346648EEDC}" destId="{E5B3FA0C-0489-40AB-81BA-7A77FEE3E2FE}" srcOrd="3" destOrd="0" parTransId="{978F62DD-62FB-4C4A-931B-E2818F21C502}" sibTransId="{5ED06B80-AEC7-49CA-AE28-E5465BEBA9B7}"/>
    <dgm:cxn modelId="{4638422C-9A02-4D14-9281-0AF0A5A1ED80}" type="presOf" srcId="{6BA754FD-5359-46F0-B14D-81BE9A12374E}" destId="{989A419E-C4C4-4F6F-AB0C-86DDFCE3FB5C}" srcOrd="0" destOrd="0" presId="urn:microsoft.com/office/officeart/2005/8/layout/cycle6"/>
    <dgm:cxn modelId="{FCD95A60-CC86-4FC4-AFC7-D2EBFFD270BF}" type="presOf" srcId="{88FA5504-B431-4C49-AB5F-1E0BE42AB3BF}" destId="{B729DC3F-8C56-4A7C-BC26-85A253397BDE}" srcOrd="0" destOrd="0" presId="urn:microsoft.com/office/officeart/2005/8/layout/cycle6"/>
    <dgm:cxn modelId="{D90BF963-3264-4CF4-A2CE-03992328D944}" type="presOf" srcId="{E4EA5759-3ED5-4D52-A7D0-3F76E6A1B717}" destId="{7CD4AFA9-42C5-472F-B8AA-F3ADBFC69A15}" srcOrd="0" destOrd="0" presId="urn:microsoft.com/office/officeart/2005/8/layout/cycle6"/>
    <dgm:cxn modelId="{086E074E-EA18-4620-9643-EAF1091A11DB}" type="presOf" srcId="{E5B3FA0C-0489-40AB-81BA-7A77FEE3E2FE}" destId="{842F2F6B-7266-4184-BF95-2EE33E0B08E4}" srcOrd="0" destOrd="0" presId="urn:microsoft.com/office/officeart/2005/8/layout/cycle6"/>
    <dgm:cxn modelId="{24427D72-00C0-425A-9AB2-D95183C720EC}" srcId="{D5C81957-D125-46AE-A133-84346648EEDC}" destId="{E4EA5759-3ED5-4D52-A7D0-3F76E6A1B717}" srcOrd="1" destOrd="0" parTransId="{CA35835F-51CE-44D8-9E41-B7B227794512}" sibTransId="{BD5A4602-9DBE-498D-823F-547D7C79E071}"/>
    <dgm:cxn modelId="{B60BE683-2FBD-4CFC-9DCA-129D197516BB}" type="presOf" srcId="{16B32463-53D7-46D7-89ED-E2DD873B3F11}" destId="{DC24DC4D-27A9-49E5-9680-E7A9FFD032EE}" srcOrd="0" destOrd="0" presId="urn:microsoft.com/office/officeart/2005/8/layout/cycle6"/>
    <dgm:cxn modelId="{A54ABE8F-42E7-40BE-910D-F2201F09C10E}" type="presOf" srcId="{5ED06B80-AEC7-49CA-AE28-E5465BEBA9B7}" destId="{3F50DB48-887E-4BD1-BF32-D697FC7BEC9A}" srcOrd="0" destOrd="0" presId="urn:microsoft.com/office/officeart/2005/8/layout/cycle6"/>
    <dgm:cxn modelId="{7E216FDE-8119-40F4-BF99-FD21F41906D9}" type="presOf" srcId="{D5C81957-D125-46AE-A133-84346648EEDC}" destId="{1C3D2E51-0DF3-4B1F-92CC-5D6A9B0C77D6}" srcOrd="0" destOrd="0" presId="urn:microsoft.com/office/officeart/2005/8/layout/cycle6"/>
    <dgm:cxn modelId="{6B3807E9-5843-4572-9310-938CACCB5550}" srcId="{D5C81957-D125-46AE-A133-84346648EEDC}" destId="{16B32463-53D7-46D7-89ED-E2DD873B3F11}" srcOrd="0" destOrd="0" parTransId="{9162AD4D-BFEB-440C-A6A5-E772B047DD2E}" sibTransId="{5DD4F150-AAFE-429E-B331-49003E4724AE}"/>
    <dgm:cxn modelId="{FAC2B1EE-23E9-4F98-B939-345B3EE4654A}" type="presOf" srcId="{5DD4F150-AAFE-429E-B331-49003E4724AE}" destId="{3F05ADAE-180D-42FA-AF09-828D9A4DF0A2}" srcOrd="0" destOrd="0" presId="urn:microsoft.com/office/officeart/2005/8/layout/cycle6"/>
    <dgm:cxn modelId="{71E1BEF3-BD79-4BC3-9FBD-15D115C96764}" type="presOf" srcId="{BD5A4602-9DBE-498D-823F-547D7C79E071}" destId="{23F42D49-0C45-4208-B314-ECA64AE54D28}" srcOrd="0" destOrd="0" presId="urn:microsoft.com/office/officeart/2005/8/layout/cycle6"/>
    <dgm:cxn modelId="{84143B61-C729-4CD8-8C6D-1EB6CEF87B01}" type="presParOf" srcId="{1C3D2E51-0DF3-4B1F-92CC-5D6A9B0C77D6}" destId="{DC24DC4D-27A9-49E5-9680-E7A9FFD032EE}" srcOrd="0" destOrd="0" presId="urn:microsoft.com/office/officeart/2005/8/layout/cycle6"/>
    <dgm:cxn modelId="{20FB226B-32D5-4ECA-BC0F-8B49E8700167}" type="presParOf" srcId="{1C3D2E51-0DF3-4B1F-92CC-5D6A9B0C77D6}" destId="{13CEF336-B362-4BED-A471-7FFB131FAF65}" srcOrd="1" destOrd="0" presId="urn:microsoft.com/office/officeart/2005/8/layout/cycle6"/>
    <dgm:cxn modelId="{8DACFA69-785F-405E-8E35-3A764C055FD2}" type="presParOf" srcId="{1C3D2E51-0DF3-4B1F-92CC-5D6A9B0C77D6}" destId="{3F05ADAE-180D-42FA-AF09-828D9A4DF0A2}" srcOrd="2" destOrd="0" presId="urn:microsoft.com/office/officeart/2005/8/layout/cycle6"/>
    <dgm:cxn modelId="{C4089FB5-A908-4573-8867-1559394C2E1E}" type="presParOf" srcId="{1C3D2E51-0DF3-4B1F-92CC-5D6A9B0C77D6}" destId="{7CD4AFA9-42C5-472F-B8AA-F3ADBFC69A15}" srcOrd="3" destOrd="0" presId="urn:microsoft.com/office/officeart/2005/8/layout/cycle6"/>
    <dgm:cxn modelId="{E241A7C6-8598-4AA3-B2DE-B45D888D2A04}" type="presParOf" srcId="{1C3D2E51-0DF3-4B1F-92CC-5D6A9B0C77D6}" destId="{57BF647E-9520-4E06-AC96-D99C595EB84B}" srcOrd="4" destOrd="0" presId="urn:microsoft.com/office/officeart/2005/8/layout/cycle6"/>
    <dgm:cxn modelId="{F61EC91E-C7BB-47D3-B0FF-22AA008AF2BD}" type="presParOf" srcId="{1C3D2E51-0DF3-4B1F-92CC-5D6A9B0C77D6}" destId="{23F42D49-0C45-4208-B314-ECA64AE54D28}" srcOrd="5" destOrd="0" presId="urn:microsoft.com/office/officeart/2005/8/layout/cycle6"/>
    <dgm:cxn modelId="{C33070A7-B4D9-471C-BCD5-C391C52825F6}" type="presParOf" srcId="{1C3D2E51-0DF3-4B1F-92CC-5D6A9B0C77D6}" destId="{989A419E-C4C4-4F6F-AB0C-86DDFCE3FB5C}" srcOrd="6" destOrd="0" presId="urn:microsoft.com/office/officeart/2005/8/layout/cycle6"/>
    <dgm:cxn modelId="{BF1E74A3-B405-4470-B1BB-D11BD8FFC19D}" type="presParOf" srcId="{1C3D2E51-0DF3-4B1F-92CC-5D6A9B0C77D6}" destId="{4E9EC03B-4C35-4FFB-A3CC-BBA41ECBB9E6}" srcOrd="7" destOrd="0" presId="urn:microsoft.com/office/officeart/2005/8/layout/cycle6"/>
    <dgm:cxn modelId="{845E8A41-C176-4E22-A730-494D70FFB7D9}" type="presParOf" srcId="{1C3D2E51-0DF3-4B1F-92CC-5D6A9B0C77D6}" destId="{B729DC3F-8C56-4A7C-BC26-85A253397BDE}" srcOrd="8" destOrd="0" presId="urn:microsoft.com/office/officeart/2005/8/layout/cycle6"/>
    <dgm:cxn modelId="{66FF6597-3971-491A-8150-57273EE5825F}" type="presParOf" srcId="{1C3D2E51-0DF3-4B1F-92CC-5D6A9B0C77D6}" destId="{842F2F6B-7266-4184-BF95-2EE33E0B08E4}" srcOrd="9" destOrd="0" presId="urn:microsoft.com/office/officeart/2005/8/layout/cycle6"/>
    <dgm:cxn modelId="{F86FCF11-D19F-4EA6-82F0-A80410D1412D}" type="presParOf" srcId="{1C3D2E51-0DF3-4B1F-92CC-5D6A9B0C77D6}" destId="{B12707C6-14E1-471F-809B-0D5B952A1699}" srcOrd="10" destOrd="0" presId="urn:microsoft.com/office/officeart/2005/8/layout/cycle6"/>
    <dgm:cxn modelId="{DC0D19DE-8B70-41BA-9E8E-25220B0578B6}" type="presParOf" srcId="{1C3D2E51-0DF3-4B1F-92CC-5D6A9B0C77D6}" destId="{3F50DB48-887E-4BD1-BF32-D697FC7BEC9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81957-D125-46AE-A133-84346648EEDC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B32463-53D7-46D7-89ED-E2DD873B3F11}">
      <dgm:prSet phldrT="[Text]" phldr="0"/>
      <dgm:spPr/>
      <dgm:t>
        <a:bodyPr/>
        <a:lstStyle/>
        <a:p>
          <a:pPr rtl="0"/>
          <a:r>
            <a:rPr lang="en-US" dirty="0">
              <a:latin typeface="Bierstadt" panose="020B0004020202020204" pitchFamily="34" charset="0"/>
            </a:rPr>
            <a:t>Higher prices</a:t>
          </a:r>
        </a:p>
      </dgm:t>
    </dgm:pt>
    <dgm:pt modelId="{9162AD4D-BFEB-440C-A6A5-E772B047DD2E}" type="parTrans" cxnId="{6B3807E9-5843-4572-9310-938CACCB5550}">
      <dgm:prSet/>
      <dgm:spPr/>
      <dgm:t>
        <a:bodyPr/>
        <a:lstStyle/>
        <a:p>
          <a:endParaRPr lang="en-US"/>
        </a:p>
      </dgm:t>
    </dgm:pt>
    <dgm:pt modelId="{5DD4F150-AAFE-429E-B331-49003E4724AE}" type="sibTrans" cxnId="{6B3807E9-5843-4572-9310-938CACCB5550}">
      <dgm:prSet/>
      <dgm:spPr/>
      <dgm:t>
        <a:bodyPr/>
        <a:lstStyle/>
        <a:p>
          <a:endParaRPr lang="en-US"/>
        </a:p>
      </dgm:t>
    </dgm:pt>
    <dgm:pt modelId="{E4EA5759-3ED5-4D52-A7D0-3F76E6A1B717}">
      <dgm:prSet phldrT="[Text]" phldr="0"/>
      <dgm:spPr/>
      <dgm:t>
        <a:bodyPr/>
        <a:lstStyle/>
        <a:p>
          <a:pPr rtl="0"/>
          <a:r>
            <a:rPr lang="en-US" dirty="0">
              <a:latin typeface="Bierstadt" panose="020B0004020202020204" pitchFamily="34" charset="0"/>
            </a:rPr>
            <a:t>Lower quality</a:t>
          </a:r>
        </a:p>
      </dgm:t>
    </dgm:pt>
    <dgm:pt modelId="{CA35835F-51CE-44D8-9E41-B7B227794512}" type="parTrans" cxnId="{24427D72-00C0-425A-9AB2-D95183C720EC}">
      <dgm:prSet/>
      <dgm:spPr/>
      <dgm:t>
        <a:bodyPr/>
        <a:lstStyle/>
        <a:p>
          <a:endParaRPr lang="en-US"/>
        </a:p>
      </dgm:t>
    </dgm:pt>
    <dgm:pt modelId="{BD5A4602-9DBE-498D-823F-547D7C79E071}" type="sibTrans" cxnId="{24427D72-00C0-425A-9AB2-D95183C720EC}">
      <dgm:prSet/>
      <dgm:spPr/>
      <dgm:t>
        <a:bodyPr/>
        <a:lstStyle/>
        <a:p>
          <a:endParaRPr lang="en-US"/>
        </a:p>
      </dgm:t>
    </dgm:pt>
    <dgm:pt modelId="{6BA754FD-5359-46F0-B14D-81BE9A12374E}">
      <dgm:prSet phldrT="[Text]" phldr="0"/>
      <dgm:spPr/>
      <dgm:t>
        <a:bodyPr/>
        <a:lstStyle/>
        <a:p>
          <a:pPr rtl="0"/>
          <a:r>
            <a:rPr lang="en-US" dirty="0">
              <a:latin typeface="Bierstadt" panose="020B0004020202020204" pitchFamily="34" charset="0"/>
            </a:rPr>
            <a:t>Less choice for EU consumers</a:t>
          </a:r>
        </a:p>
      </dgm:t>
    </dgm:pt>
    <dgm:pt modelId="{DAF2E582-3B03-4746-AB2F-9021AC164278}" type="parTrans" cxnId="{A3463420-DD72-4A67-8291-9C8ACACA429C}">
      <dgm:prSet/>
      <dgm:spPr/>
      <dgm:t>
        <a:bodyPr/>
        <a:lstStyle/>
        <a:p>
          <a:endParaRPr lang="en-US"/>
        </a:p>
      </dgm:t>
    </dgm:pt>
    <dgm:pt modelId="{88FA5504-B431-4C49-AB5F-1E0BE42AB3BF}" type="sibTrans" cxnId="{A3463420-DD72-4A67-8291-9C8ACACA429C}">
      <dgm:prSet/>
      <dgm:spPr/>
      <dgm:t>
        <a:bodyPr/>
        <a:lstStyle/>
        <a:p>
          <a:endParaRPr lang="en-US"/>
        </a:p>
      </dgm:t>
    </dgm:pt>
    <dgm:pt modelId="{E5B3FA0C-0489-40AB-81BA-7A77FEE3E2FE}">
      <dgm:prSet phldrT="[Text]" phldr="0"/>
      <dgm:spPr/>
      <dgm:t>
        <a:bodyPr/>
        <a:lstStyle/>
        <a:p>
          <a:pPr rtl="0"/>
          <a:r>
            <a:rPr lang="en-US" dirty="0">
              <a:latin typeface="Bierstadt" panose="020B0004020202020204" pitchFamily="34" charset="0"/>
            </a:rPr>
            <a:t>Less innovation</a:t>
          </a:r>
        </a:p>
      </dgm:t>
    </dgm:pt>
    <dgm:pt modelId="{978F62DD-62FB-4C4A-931B-E2818F21C502}" type="parTrans" cxnId="{22EBF722-A7F6-43EB-B5D4-678559879F2F}">
      <dgm:prSet/>
      <dgm:spPr/>
      <dgm:t>
        <a:bodyPr/>
        <a:lstStyle/>
        <a:p>
          <a:endParaRPr lang="en-US"/>
        </a:p>
      </dgm:t>
    </dgm:pt>
    <dgm:pt modelId="{5ED06B80-AEC7-49CA-AE28-E5465BEBA9B7}" type="sibTrans" cxnId="{22EBF722-A7F6-43EB-B5D4-678559879F2F}">
      <dgm:prSet/>
      <dgm:spPr/>
      <dgm:t>
        <a:bodyPr/>
        <a:lstStyle/>
        <a:p>
          <a:endParaRPr lang="en-US"/>
        </a:p>
      </dgm:t>
    </dgm:pt>
    <dgm:pt modelId="{1C3D2E51-0DF3-4B1F-92CC-5D6A9B0C77D6}" type="pres">
      <dgm:prSet presAssocID="{D5C81957-D125-46AE-A133-84346648EEDC}" presName="cycle" presStyleCnt="0">
        <dgm:presLayoutVars>
          <dgm:dir/>
          <dgm:resizeHandles val="exact"/>
        </dgm:presLayoutVars>
      </dgm:prSet>
      <dgm:spPr/>
    </dgm:pt>
    <dgm:pt modelId="{DC24DC4D-27A9-49E5-9680-E7A9FFD032EE}" type="pres">
      <dgm:prSet presAssocID="{16B32463-53D7-46D7-89ED-E2DD873B3F11}" presName="node" presStyleLbl="node1" presStyleIdx="0" presStyleCnt="4">
        <dgm:presLayoutVars>
          <dgm:bulletEnabled val="1"/>
        </dgm:presLayoutVars>
      </dgm:prSet>
      <dgm:spPr/>
    </dgm:pt>
    <dgm:pt modelId="{13CEF336-B362-4BED-A471-7FFB131FAF65}" type="pres">
      <dgm:prSet presAssocID="{16B32463-53D7-46D7-89ED-E2DD873B3F11}" presName="spNode" presStyleCnt="0"/>
      <dgm:spPr/>
    </dgm:pt>
    <dgm:pt modelId="{3F05ADAE-180D-42FA-AF09-828D9A4DF0A2}" type="pres">
      <dgm:prSet presAssocID="{5DD4F150-AAFE-429E-B331-49003E4724AE}" presName="sibTrans" presStyleLbl="sibTrans1D1" presStyleIdx="0" presStyleCnt="4"/>
      <dgm:spPr/>
    </dgm:pt>
    <dgm:pt modelId="{7CD4AFA9-42C5-472F-B8AA-F3ADBFC69A15}" type="pres">
      <dgm:prSet presAssocID="{E4EA5759-3ED5-4D52-A7D0-3F76E6A1B717}" presName="node" presStyleLbl="node1" presStyleIdx="1" presStyleCnt="4">
        <dgm:presLayoutVars>
          <dgm:bulletEnabled val="1"/>
        </dgm:presLayoutVars>
      </dgm:prSet>
      <dgm:spPr/>
    </dgm:pt>
    <dgm:pt modelId="{57BF647E-9520-4E06-AC96-D99C595EB84B}" type="pres">
      <dgm:prSet presAssocID="{E4EA5759-3ED5-4D52-A7D0-3F76E6A1B717}" presName="spNode" presStyleCnt="0"/>
      <dgm:spPr/>
    </dgm:pt>
    <dgm:pt modelId="{23F42D49-0C45-4208-B314-ECA64AE54D28}" type="pres">
      <dgm:prSet presAssocID="{BD5A4602-9DBE-498D-823F-547D7C79E071}" presName="sibTrans" presStyleLbl="sibTrans1D1" presStyleIdx="1" presStyleCnt="4"/>
      <dgm:spPr/>
    </dgm:pt>
    <dgm:pt modelId="{989A419E-C4C4-4F6F-AB0C-86DDFCE3FB5C}" type="pres">
      <dgm:prSet presAssocID="{6BA754FD-5359-46F0-B14D-81BE9A12374E}" presName="node" presStyleLbl="node1" presStyleIdx="2" presStyleCnt="4">
        <dgm:presLayoutVars>
          <dgm:bulletEnabled val="1"/>
        </dgm:presLayoutVars>
      </dgm:prSet>
      <dgm:spPr/>
    </dgm:pt>
    <dgm:pt modelId="{4E9EC03B-4C35-4FFB-A3CC-BBA41ECBB9E6}" type="pres">
      <dgm:prSet presAssocID="{6BA754FD-5359-46F0-B14D-81BE9A12374E}" presName="spNode" presStyleCnt="0"/>
      <dgm:spPr/>
    </dgm:pt>
    <dgm:pt modelId="{B729DC3F-8C56-4A7C-BC26-85A253397BDE}" type="pres">
      <dgm:prSet presAssocID="{88FA5504-B431-4C49-AB5F-1E0BE42AB3BF}" presName="sibTrans" presStyleLbl="sibTrans1D1" presStyleIdx="2" presStyleCnt="4"/>
      <dgm:spPr/>
    </dgm:pt>
    <dgm:pt modelId="{842F2F6B-7266-4184-BF95-2EE33E0B08E4}" type="pres">
      <dgm:prSet presAssocID="{E5B3FA0C-0489-40AB-81BA-7A77FEE3E2FE}" presName="node" presStyleLbl="node1" presStyleIdx="3" presStyleCnt="4">
        <dgm:presLayoutVars>
          <dgm:bulletEnabled val="1"/>
        </dgm:presLayoutVars>
      </dgm:prSet>
      <dgm:spPr/>
    </dgm:pt>
    <dgm:pt modelId="{B12707C6-14E1-471F-809B-0D5B952A1699}" type="pres">
      <dgm:prSet presAssocID="{E5B3FA0C-0489-40AB-81BA-7A77FEE3E2FE}" presName="spNode" presStyleCnt="0"/>
      <dgm:spPr/>
    </dgm:pt>
    <dgm:pt modelId="{3F50DB48-887E-4BD1-BF32-D697FC7BEC9A}" type="pres">
      <dgm:prSet presAssocID="{5ED06B80-AEC7-49CA-AE28-E5465BEBA9B7}" presName="sibTrans" presStyleLbl="sibTrans1D1" presStyleIdx="3" presStyleCnt="4"/>
      <dgm:spPr/>
    </dgm:pt>
  </dgm:ptLst>
  <dgm:cxnLst>
    <dgm:cxn modelId="{A3463420-DD72-4A67-8291-9C8ACACA429C}" srcId="{D5C81957-D125-46AE-A133-84346648EEDC}" destId="{6BA754FD-5359-46F0-B14D-81BE9A12374E}" srcOrd="2" destOrd="0" parTransId="{DAF2E582-3B03-4746-AB2F-9021AC164278}" sibTransId="{88FA5504-B431-4C49-AB5F-1E0BE42AB3BF}"/>
    <dgm:cxn modelId="{22EBF722-A7F6-43EB-B5D4-678559879F2F}" srcId="{D5C81957-D125-46AE-A133-84346648EEDC}" destId="{E5B3FA0C-0489-40AB-81BA-7A77FEE3E2FE}" srcOrd="3" destOrd="0" parTransId="{978F62DD-62FB-4C4A-931B-E2818F21C502}" sibTransId="{5ED06B80-AEC7-49CA-AE28-E5465BEBA9B7}"/>
    <dgm:cxn modelId="{4638422C-9A02-4D14-9281-0AF0A5A1ED80}" type="presOf" srcId="{6BA754FD-5359-46F0-B14D-81BE9A12374E}" destId="{989A419E-C4C4-4F6F-AB0C-86DDFCE3FB5C}" srcOrd="0" destOrd="0" presId="urn:microsoft.com/office/officeart/2005/8/layout/cycle6"/>
    <dgm:cxn modelId="{FCD95A60-CC86-4FC4-AFC7-D2EBFFD270BF}" type="presOf" srcId="{88FA5504-B431-4C49-AB5F-1E0BE42AB3BF}" destId="{B729DC3F-8C56-4A7C-BC26-85A253397BDE}" srcOrd="0" destOrd="0" presId="urn:microsoft.com/office/officeart/2005/8/layout/cycle6"/>
    <dgm:cxn modelId="{D90BF963-3264-4CF4-A2CE-03992328D944}" type="presOf" srcId="{E4EA5759-3ED5-4D52-A7D0-3F76E6A1B717}" destId="{7CD4AFA9-42C5-472F-B8AA-F3ADBFC69A15}" srcOrd="0" destOrd="0" presId="urn:microsoft.com/office/officeart/2005/8/layout/cycle6"/>
    <dgm:cxn modelId="{086E074E-EA18-4620-9643-EAF1091A11DB}" type="presOf" srcId="{E5B3FA0C-0489-40AB-81BA-7A77FEE3E2FE}" destId="{842F2F6B-7266-4184-BF95-2EE33E0B08E4}" srcOrd="0" destOrd="0" presId="urn:microsoft.com/office/officeart/2005/8/layout/cycle6"/>
    <dgm:cxn modelId="{24427D72-00C0-425A-9AB2-D95183C720EC}" srcId="{D5C81957-D125-46AE-A133-84346648EEDC}" destId="{E4EA5759-3ED5-4D52-A7D0-3F76E6A1B717}" srcOrd="1" destOrd="0" parTransId="{CA35835F-51CE-44D8-9E41-B7B227794512}" sibTransId="{BD5A4602-9DBE-498D-823F-547D7C79E071}"/>
    <dgm:cxn modelId="{B60BE683-2FBD-4CFC-9DCA-129D197516BB}" type="presOf" srcId="{16B32463-53D7-46D7-89ED-E2DD873B3F11}" destId="{DC24DC4D-27A9-49E5-9680-E7A9FFD032EE}" srcOrd="0" destOrd="0" presId="urn:microsoft.com/office/officeart/2005/8/layout/cycle6"/>
    <dgm:cxn modelId="{A54ABE8F-42E7-40BE-910D-F2201F09C10E}" type="presOf" srcId="{5ED06B80-AEC7-49CA-AE28-E5465BEBA9B7}" destId="{3F50DB48-887E-4BD1-BF32-D697FC7BEC9A}" srcOrd="0" destOrd="0" presId="urn:microsoft.com/office/officeart/2005/8/layout/cycle6"/>
    <dgm:cxn modelId="{7E216FDE-8119-40F4-BF99-FD21F41906D9}" type="presOf" srcId="{D5C81957-D125-46AE-A133-84346648EEDC}" destId="{1C3D2E51-0DF3-4B1F-92CC-5D6A9B0C77D6}" srcOrd="0" destOrd="0" presId="urn:microsoft.com/office/officeart/2005/8/layout/cycle6"/>
    <dgm:cxn modelId="{6B3807E9-5843-4572-9310-938CACCB5550}" srcId="{D5C81957-D125-46AE-A133-84346648EEDC}" destId="{16B32463-53D7-46D7-89ED-E2DD873B3F11}" srcOrd="0" destOrd="0" parTransId="{9162AD4D-BFEB-440C-A6A5-E772B047DD2E}" sibTransId="{5DD4F150-AAFE-429E-B331-49003E4724AE}"/>
    <dgm:cxn modelId="{FAC2B1EE-23E9-4F98-B939-345B3EE4654A}" type="presOf" srcId="{5DD4F150-AAFE-429E-B331-49003E4724AE}" destId="{3F05ADAE-180D-42FA-AF09-828D9A4DF0A2}" srcOrd="0" destOrd="0" presId="urn:microsoft.com/office/officeart/2005/8/layout/cycle6"/>
    <dgm:cxn modelId="{71E1BEF3-BD79-4BC3-9FBD-15D115C96764}" type="presOf" srcId="{BD5A4602-9DBE-498D-823F-547D7C79E071}" destId="{23F42D49-0C45-4208-B314-ECA64AE54D28}" srcOrd="0" destOrd="0" presId="urn:microsoft.com/office/officeart/2005/8/layout/cycle6"/>
    <dgm:cxn modelId="{84143B61-C729-4CD8-8C6D-1EB6CEF87B01}" type="presParOf" srcId="{1C3D2E51-0DF3-4B1F-92CC-5D6A9B0C77D6}" destId="{DC24DC4D-27A9-49E5-9680-E7A9FFD032EE}" srcOrd="0" destOrd="0" presId="urn:microsoft.com/office/officeart/2005/8/layout/cycle6"/>
    <dgm:cxn modelId="{20FB226B-32D5-4ECA-BC0F-8B49E8700167}" type="presParOf" srcId="{1C3D2E51-0DF3-4B1F-92CC-5D6A9B0C77D6}" destId="{13CEF336-B362-4BED-A471-7FFB131FAF65}" srcOrd="1" destOrd="0" presId="urn:microsoft.com/office/officeart/2005/8/layout/cycle6"/>
    <dgm:cxn modelId="{8DACFA69-785F-405E-8E35-3A764C055FD2}" type="presParOf" srcId="{1C3D2E51-0DF3-4B1F-92CC-5D6A9B0C77D6}" destId="{3F05ADAE-180D-42FA-AF09-828D9A4DF0A2}" srcOrd="2" destOrd="0" presId="urn:microsoft.com/office/officeart/2005/8/layout/cycle6"/>
    <dgm:cxn modelId="{C4089FB5-A908-4573-8867-1559394C2E1E}" type="presParOf" srcId="{1C3D2E51-0DF3-4B1F-92CC-5D6A9B0C77D6}" destId="{7CD4AFA9-42C5-472F-B8AA-F3ADBFC69A15}" srcOrd="3" destOrd="0" presId="urn:microsoft.com/office/officeart/2005/8/layout/cycle6"/>
    <dgm:cxn modelId="{E241A7C6-8598-4AA3-B2DE-B45D888D2A04}" type="presParOf" srcId="{1C3D2E51-0DF3-4B1F-92CC-5D6A9B0C77D6}" destId="{57BF647E-9520-4E06-AC96-D99C595EB84B}" srcOrd="4" destOrd="0" presId="urn:microsoft.com/office/officeart/2005/8/layout/cycle6"/>
    <dgm:cxn modelId="{F61EC91E-C7BB-47D3-B0FF-22AA008AF2BD}" type="presParOf" srcId="{1C3D2E51-0DF3-4B1F-92CC-5D6A9B0C77D6}" destId="{23F42D49-0C45-4208-B314-ECA64AE54D28}" srcOrd="5" destOrd="0" presId="urn:microsoft.com/office/officeart/2005/8/layout/cycle6"/>
    <dgm:cxn modelId="{C33070A7-B4D9-471C-BCD5-C391C52825F6}" type="presParOf" srcId="{1C3D2E51-0DF3-4B1F-92CC-5D6A9B0C77D6}" destId="{989A419E-C4C4-4F6F-AB0C-86DDFCE3FB5C}" srcOrd="6" destOrd="0" presId="urn:microsoft.com/office/officeart/2005/8/layout/cycle6"/>
    <dgm:cxn modelId="{BF1E74A3-B405-4470-B1BB-D11BD8FFC19D}" type="presParOf" srcId="{1C3D2E51-0DF3-4B1F-92CC-5D6A9B0C77D6}" destId="{4E9EC03B-4C35-4FFB-A3CC-BBA41ECBB9E6}" srcOrd="7" destOrd="0" presId="urn:microsoft.com/office/officeart/2005/8/layout/cycle6"/>
    <dgm:cxn modelId="{845E8A41-C176-4E22-A730-494D70FFB7D9}" type="presParOf" srcId="{1C3D2E51-0DF3-4B1F-92CC-5D6A9B0C77D6}" destId="{B729DC3F-8C56-4A7C-BC26-85A253397BDE}" srcOrd="8" destOrd="0" presId="urn:microsoft.com/office/officeart/2005/8/layout/cycle6"/>
    <dgm:cxn modelId="{66FF6597-3971-491A-8150-57273EE5825F}" type="presParOf" srcId="{1C3D2E51-0DF3-4B1F-92CC-5D6A9B0C77D6}" destId="{842F2F6B-7266-4184-BF95-2EE33E0B08E4}" srcOrd="9" destOrd="0" presId="urn:microsoft.com/office/officeart/2005/8/layout/cycle6"/>
    <dgm:cxn modelId="{F86FCF11-D19F-4EA6-82F0-A80410D1412D}" type="presParOf" srcId="{1C3D2E51-0DF3-4B1F-92CC-5D6A9B0C77D6}" destId="{B12707C6-14E1-471F-809B-0D5B952A1699}" srcOrd="10" destOrd="0" presId="urn:microsoft.com/office/officeart/2005/8/layout/cycle6"/>
    <dgm:cxn modelId="{DC0D19DE-8B70-41BA-9E8E-25220B0578B6}" type="presParOf" srcId="{1C3D2E51-0DF3-4B1F-92CC-5D6A9B0C77D6}" destId="{3F50DB48-887E-4BD1-BF32-D697FC7BEC9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81957-D125-46AE-A133-84346648EEDC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B32463-53D7-46D7-89ED-E2DD873B3F11}">
      <dgm:prSet phldrT="[Text]" phldr="0" custT="1"/>
      <dgm:spPr/>
      <dgm:t>
        <a:bodyPr/>
        <a:lstStyle/>
        <a:p>
          <a:pPr rtl="0"/>
          <a:r>
            <a:rPr lang="en-US" sz="2000" dirty="0">
              <a:latin typeface="Bierstadt" panose="020B0004020202020204" pitchFamily="34" charset="0"/>
            </a:rPr>
            <a:t>Innovation</a:t>
          </a:r>
        </a:p>
      </dgm:t>
    </dgm:pt>
    <dgm:pt modelId="{9162AD4D-BFEB-440C-A6A5-E772B047DD2E}" type="parTrans" cxnId="{6B3807E9-5843-4572-9310-938CACCB5550}">
      <dgm:prSet/>
      <dgm:spPr/>
      <dgm:t>
        <a:bodyPr/>
        <a:lstStyle/>
        <a:p>
          <a:endParaRPr lang="en-US"/>
        </a:p>
      </dgm:t>
    </dgm:pt>
    <dgm:pt modelId="{5DD4F150-AAFE-429E-B331-49003E4724AE}" type="sibTrans" cxnId="{6B3807E9-5843-4572-9310-938CACCB5550}">
      <dgm:prSet/>
      <dgm:spPr/>
      <dgm:t>
        <a:bodyPr/>
        <a:lstStyle/>
        <a:p>
          <a:endParaRPr lang="en-US"/>
        </a:p>
      </dgm:t>
    </dgm:pt>
    <dgm:pt modelId="{E4EA5759-3ED5-4D52-A7D0-3F76E6A1B717}">
      <dgm:prSet phldrT="[Text]" phldr="0" custT="1"/>
      <dgm:spPr/>
      <dgm:t>
        <a:bodyPr/>
        <a:lstStyle/>
        <a:p>
          <a:pPr rtl="0"/>
          <a:r>
            <a:rPr lang="en-US" sz="2000" dirty="0">
              <a:latin typeface="Bierstadt" panose="020B0004020202020204" pitchFamily="34" charset="0"/>
            </a:rPr>
            <a:t>Growth</a:t>
          </a:r>
        </a:p>
      </dgm:t>
    </dgm:pt>
    <dgm:pt modelId="{CA35835F-51CE-44D8-9E41-B7B227794512}" type="parTrans" cxnId="{24427D72-00C0-425A-9AB2-D95183C720EC}">
      <dgm:prSet/>
      <dgm:spPr/>
      <dgm:t>
        <a:bodyPr/>
        <a:lstStyle/>
        <a:p>
          <a:endParaRPr lang="en-US"/>
        </a:p>
      </dgm:t>
    </dgm:pt>
    <dgm:pt modelId="{BD5A4602-9DBE-498D-823F-547D7C79E071}" type="sibTrans" cxnId="{24427D72-00C0-425A-9AB2-D95183C720EC}">
      <dgm:prSet/>
      <dgm:spPr/>
      <dgm:t>
        <a:bodyPr/>
        <a:lstStyle/>
        <a:p>
          <a:endParaRPr lang="en-US"/>
        </a:p>
      </dgm:t>
    </dgm:pt>
    <dgm:pt modelId="{6BA754FD-5359-46F0-B14D-81BE9A12374E}">
      <dgm:prSet phldrT="[Text]" phldr="0" custT="1"/>
      <dgm:spPr/>
      <dgm:t>
        <a:bodyPr/>
        <a:lstStyle/>
        <a:p>
          <a:pPr rtl="0"/>
          <a:r>
            <a:rPr lang="en-US" sz="2000" dirty="0">
              <a:latin typeface="Bierstadt" panose="020B0004020202020204" pitchFamily="34" charset="0"/>
            </a:rPr>
            <a:t>Competitiveness</a:t>
          </a:r>
        </a:p>
      </dgm:t>
    </dgm:pt>
    <dgm:pt modelId="{DAF2E582-3B03-4746-AB2F-9021AC164278}" type="parTrans" cxnId="{A3463420-DD72-4A67-8291-9C8ACACA429C}">
      <dgm:prSet/>
      <dgm:spPr/>
      <dgm:t>
        <a:bodyPr/>
        <a:lstStyle/>
        <a:p>
          <a:endParaRPr lang="en-US"/>
        </a:p>
      </dgm:t>
    </dgm:pt>
    <dgm:pt modelId="{88FA5504-B431-4C49-AB5F-1E0BE42AB3BF}" type="sibTrans" cxnId="{A3463420-DD72-4A67-8291-9C8ACACA429C}">
      <dgm:prSet/>
      <dgm:spPr/>
      <dgm:t>
        <a:bodyPr/>
        <a:lstStyle/>
        <a:p>
          <a:endParaRPr lang="en-US"/>
        </a:p>
      </dgm:t>
    </dgm:pt>
    <dgm:pt modelId="{1C3D2E51-0DF3-4B1F-92CC-5D6A9B0C77D6}" type="pres">
      <dgm:prSet presAssocID="{D5C81957-D125-46AE-A133-84346648EEDC}" presName="cycle" presStyleCnt="0">
        <dgm:presLayoutVars>
          <dgm:dir/>
          <dgm:resizeHandles val="exact"/>
        </dgm:presLayoutVars>
      </dgm:prSet>
      <dgm:spPr/>
    </dgm:pt>
    <dgm:pt modelId="{DC24DC4D-27A9-49E5-9680-E7A9FFD032EE}" type="pres">
      <dgm:prSet presAssocID="{16B32463-53D7-46D7-89ED-E2DD873B3F11}" presName="node" presStyleLbl="node1" presStyleIdx="0" presStyleCnt="3">
        <dgm:presLayoutVars>
          <dgm:bulletEnabled val="1"/>
        </dgm:presLayoutVars>
      </dgm:prSet>
      <dgm:spPr/>
    </dgm:pt>
    <dgm:pt modelId="{13CEF336-B362-4BED-A471-7FFB131FAF65}" type="pres">
      <dgm:prSet presAssocID="{16B32463-53D7-46D7-89ED-E2DD873B3F11}" presName="spNode" presStyleCnt="0"/>
      <dgm:spPr/>
    </dgm:pt>
    <dgm:pt modelId="{3F05ADAE-180D-42FA-AF09-828D9A4DF0A2}" type="pres">
      <dgm:prSet presAssocID="{5DD4F150-AAFE-429E-B331-49003E4724AE}" presName="sibTrans" presStyleLbl="sibTrans1D1" presStyleIdx="0" presStyleCnt="3"/>
      <dgm:spPr/>
    </dgm:pt>
    <dgm:pt modelId="{7CD4AFA9-42C5-472F-B8AA-F3ADBFC69A15}" type="pres">
      <dgm:prSet presAssocID="{E4EA5759-3ED5-4D52-A7D0-3F76E6A1B717}" presName="node" presStyleLbl="node1" presStyleIdx="1" presStyleCnt="3">
        <dgm:presLayoutVars>
          <dgm:bulletEnabled val="1"/>
        </dgm:presLayoutVars>
      </dgm:prSet>
      <dgm:spPr/>
    </dgm:pt>
    <dgm:pt modelId="{57BF647E-9520-4E06-AC96-D99C595EB84B}" type="pres">
      <dgm:prSet presAssocID="{E4EA5759-3ED5-4D52-A7D0-3F76E6A1B717}" presName="spNode" presStyleCnt="0"/>
      <dgm:spPr/>
    </dgm:pt>
    <dgm:pt modelId="{23F42D49-0C45-4208-B314-ECA64AE54D28}" type="pres">
      <dgm:prSet presAssocID="{BD5A4602-9DBE-498D-823F-547D7C79E071}" presName="sibTrans" presStyleLbl="sibTrans1D1" presStyleIdx="1" presStyleCnt="3"/>
      <dgm:spPr/>
    </dgm:pt>
    <dgm:pt modelId="{989A419E-C4C4-4F6F-AB0C-86DDFCE3FB5C}" type="pres">
      <dgm:prSet presAssocID="{6BA754FD-5359-46F0-B14D-81BE9A12374E}" presName="node" presStyleLbl="node1" presStyleIdx="2" presStyleCnt="3">
        <dgm:presLayoutVars>
          <dgm:bulletEnabled val="1"/>
        </dgm:presLayoutVars>
      </dgm:prSet>
      <dgm:spPr/>
    </dgm:pt>
    <dgm:pt modelId="{4E9EC03B-4C35-4FFB-A3CC-BBA41ECBB9E6}" type="pres">
      <dgm:prSet presAssocID="{6BA754FD-5359-46F0-B14D-81BE9A12374E}" presName="spNode" presStyleCnt="0"/>
      <dgm:spPr/>
    </dgm:pt>
    <dgm:pt modelId="{B729DC3F-8C56-4A7C-BC26-85A253397BDE}" type="pres">
      <dgm:prSet presAssocID="{88FA5504-B431-4C49-AB5F-1E0BE42AB3BF}" presName="sibTrans" presStyleLbl="sibTrans1D1" presStyleIdx="2" presStyleCnt="3"/>
      <dgm:spPr/>
    </dgm:pt>
  </dgm:ptLst>
  <dgm:cxnLst>
    <dgm:cxn modelId="{A3463420-DD72-4A67-8291-9C8ACACA429C}" srcId="{D5C81957-D125-46AE-A133-84346648EEDC}" destId="{6BA754FD-5359-46F0-B14D-81BE9A12374E}" srcOrd="2" destOrd="0" parTransId="{DAF2E582-3B03-4746-AB2F-9021AC164278}" sibTransId="{88FA5504-B431-4C49-AB5F-1E0BE42AB3BF}"/>
    <dgm:cxn modelId="{4638422C-9A02-4D14-9281-0AF0A5A1ED80}" type="presOf" srcId="{6BA754FD-5359-46F0-B14D-81BE9A12374E}" destId="{989A419E-C4C4-4F6F-AB0C-86DDFCE3FB5C}" srcOrd="0" destOrd="0" presId="urn:microsoft.com/office/officeart/2005/8/layout/cycle6"/>
    <dgm:cxn modelId="{FCD95A60-CC86-4FC4-AFC7-D2EBFFD270BF}" type="presOf" srcId="{88FA5504-B431-4C49-AB5F-1E0BE42AB3BF}" destId="{B729DC3F-8C56-4A7C-BC26-85A253397BDE}" srcOrd="0" destOrd="0" presId="urn:microsoft.com/office/officeart/2005/8/layout/cycle6"/>
    <dgm:cxn modelId="{D90BF963-3264-4CF4-A2CE-03992328D944}" type="presOf" srcId="{E4EA5759-3ED5-4D52-A7D0-3F76E6A1B717}" destId="{7CD4AFA9-42C5-472F-B8AA-F3ADBFC69A15}" srcOrd="0" destOrd="0" presId="urn:microsoft.com/office/officeart/2005/8/layout/cycle6"/>
    <dgm:cxn modelId="{24427D72-00C0-425A-9AB2-D95183C720EC}" srcId="{D5C81957-D125-46AE-A133-84346648EEDC}" destId="{E4EA5759-3ED5-4D52-A7D0-3F76E6A1B717}" srcOrd="1" destOrd="0" parTransId="{CA35835F-51CE-44D8-9E41-B7B227794512}" sibTransId="{BD5A4602-9DBE-498D-823F-547D7C79E071}"/>
    <dgm:cxn modelId="{B60BE683-2FBD-4CFC-9DCA-129D197516BB}" type="presOf" srcId="{16B32463-53D7-46D7-89ED-E2DD873B3F11}" destId="{DC24DC4D-27A9-49E5-9680-E7A9FFD032EE}" srcOrd="0" destOrd="0" presId="urn:microsoft.com/office/officeart/2005/8/layout/cycle6"/>
    <dgm:cxn modelId="{7E216FDE-8119-40F4-BF99-FD21F41906D9}" type="presOf" srcId="{D5C81957-D125-46AE-A133-84346648EEDC}" destId="{1C3D2E51-0DF3-4B1F-92CC-5D6A9B0C77D6}" srcOrd="0" destOrd="0" presId="urn:microsoft.com/office/officeart/2005/8/layout/cycle6"/>
    <dgm:cxn modelId="{6B3807E9-5843-4572-9310-938CACCB5550}" srcId="{D5C81957-D125-46AE-A133-84346648EEDC}" destId="{16B32463-53D7-46D7-89ED-E2DD873B3F11}" srcOrd="0" destOrd="0" parTransId="{9162AD4D-BFEB-440C-A6A5-E772B047DD2E}" sibTransId="{5DD4F150-AAFE-429E-B331-49003E4724AE}"/>
    <dgm:cxn modelId="{FAC2B1EE-23E9-4F98-B939-345B3EE4654A}" type="presOf" srcId="{5DD4F150-AAFE-429E-B331-49003E4724AE}" destId="{3F05ADAE-180D-42FA-AF09-828D9A4DF0A2}" srcOrd="0" destOrd="0" presId="urn:microsoft.com/office/officeart/2005/8/layout/cycle6"/>
    <dgm:cxn modelId="{71E1BEF3-BD79-4BC3-9FBD-15D115C96764}" type="presOf" srcId="{BD5A4602-9DBE-498D-823F-547D7C79E071}" destId="{23F42D49-0C45-4208-B314-ECA64AE54D28}" srcOrd="0" destOrd="0" presId="urn:microsoft.com/office/officeart/2005/8/layout/cycle6"/>
    <dgm:cxn modelId="{84143B61-C729-4CD8-8C6D-1EB6CEF87B01}" type="presParOf" srcId="{1C3D2E51-0DF3-4B1F-92CC-5D6A9B0C77D6}" destId="{DC24DC4D-27A9-49E5-9680-E7A9FFD032EE}" srcOrd="0" destOrd="0" presId="urn:microsoft.com/office/officeart/2005/8/layout/cycle6"/>
    <dgm:cxn modelId="{20FB226B-32D5-4ECA-BC0F-8B49E8700167}" type="presParOf" srcId="{1C3D2E51-0DF3-4B1F-92CC-5D6A9B0C77D6}" destId="{13CEF336-B362-4BED-A471-7FFB131FAF65}" srcOrd="1" destOrd="0" presId="urn:microsoft.com/office/officeart/2005/8/layout/cycle6"/>
    <dgm:cxn modelId="{8DACFA69-785F-405E-8E35-3A764C055FD2}" type="presParOf" srcId="{1C3D2E51-0DF3-4B1F-92CC-5D6A9B0C77D6}" destId="{3F05ADAE-180D-42FA-AF09-828D9A4DF0A2}" srcOrd="2" destOrd="0" presId="urn:microsoft.com/office/officeart/2005/8/layout/cycle6"/>
    <dgm:cxn modelId="{C4089FB5-A908-4573-8867-1559394C2E1E}" type="presParOf" srcId="{1C3D2E51-0DF3-4B1F-92CC-5D6A9B0C77D6}" destId="{7CD4AFA9-42C5-472F-B8AA-F3ADBFC69A15}" srcOrd="3" destOrd="0" presId="urn:microsoft.com/office/officeart/2005/8/layout/cycle6"/>
    <dgm:cxn modelId="{E241A7C6-8598-4AA3-B2DE-B45D888D2A04}" type="presParOf" srcId="{1C3D2E51-0DF3-4B1F-92CC-5D6A9B0C77D6}" destId="{57BF647E-9520-4E06-AC96-D99C595EB84B}" srcOrd="4" destOrd="0" presId="urn:microsoft.com/office/officeart/2005/8/layout/cycle6"/>
    <dgm:cxn modelId="{F61EC91E-C7BB-47D3-B0FF-22AA008AF2BD}" type="presParOf" srcId="{1C3D2E51-0DF3-4B1F-92CC-5D6A9B0C77D6}" destId="{23F42D49-0C45-4208-B314-ECA64AE54D28}" srcOrd="5" destOrd="0" presId="urn:microsoft.com/office/officeart/2005/8/layout/cycle6"/>
    <dgm:cxn modelId="{C33070A7-B4D9-471C-BCD5-C391C52825F6}" type="presParOf" srcId="{1C3D2E51-0DF3-4B1F-92CC-5D6A9B0C77D6}" destId="{989A419E-C4C4-4F6F-AB0C-86DDFCE3FB5C}" srcOrd="6" destOrd="0" presId="urn:microsoft.com/office/officeart/2005/8/layout/cycle6"/>
    <dgm:cxn modelId="{BF1E74A3-B405-4470-B1BB-D11BD8FFC19D}" type="presParOf" srcId="{1C3D2E51-0DF3-4B1F-92CC-5D6A9B0C77D6}" destId="{4E9EC03B-4C35-4FFB-A3CC-BBA41ECBB9E6}" srcOrd="7" destOrd="0" presId="urn:microsoft.com/office/officeart/2005/8/layout/cycle6"/>
    <dgm:cxn modelId="{845E8A41-C176-4E22-A730-494D70FFB7D9}" type="presParOf" srcId="{1C3D2E51-0DF3-4B1F-92CC-5D6A9B0C77D6}" destId="{B729DC3F-8C56-4A7C-BC26-85A253397BD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2BF65C-083D-414A-B973-DEA3542EE9F2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F7CB8A0-2A8C-43C6-8088-4D4BB9168BA4}">
      <dgm:prSet phldrT="[Text]" custT="1"/>
      <dgm:spPr/>
      <dgm:t>
        <a:bodyPr/>
        <a:lstStyle/>
        <a:p>
          <a:pPr>
            <a:defRPr b="1"/>
          </a:pPr>
          <a:r>
            <a:rPr lang="en-US" sz="2400">
              <a:latin typeface="Bierstadt" panose="020B0004020202020204" pitchFamily="34" charset="0"/>
            </a:rPr>
            <a:t>15</a:t>
          </a:r>
          <a:r>
            <a:rPr lang="en-US" sz="2400" baseline="30000">
              <a:latin typeface="Bierstadt" panose="020B0004020202020204" pitchFamily="34" charset="0"/>
            </a:rPr>
            <a:t>th</a:t>
          </a:r>
          <a:r>
            <a:rPr lang="en-US" sz="2400">
              <a:latin typeface="Bierstadt" panose="020B0004020202020204" pitchFamily="34" charset="0"/>
            </a:rPr>
            <a:t> December 2020</a:t>
          </a:r>
        </a:p>
      </dgm:t>
    </dgm:pt>
    <dgm:pt modelId="{3BED8B7D-FCAF-4AE4-B482-4B80C8C30145}" type="parTrans" cxnId="{84B53FF9-9609-4E10-9A0E-6B047B6D432B}">
      <dgm:prSet/>
      <dgm:spPr/>
      <dgm:t>
        <a:bodyPr/>
        <a:lstStyle/>
        <a:p>
          <a:endParaRPr lang="en-US"/>
        </a:p>
      </dgm:t>
    </dgm:pt>
    <dgm:pt modelId="{69D02B78-D685-4EE2-93D6-FFF3054FE521}" type="sibTrans" cxnId="{84B53FF9-9609-4E10-9A0E-6B047B6D432B}">
      <dgm:prSet/>
      <dgm:spPr/>
      <dgm:t>
        <a:bodyPr/>
        <a:lstStyle/>
        <a:p>
          <a:endParaRPr lang="en-US"/>
        </a:p>
      </dgm:t>
    </dgm:pt>
    <dgm:pt modelId="{079398C7-B4DD-4471-BB51-C3CF22753B19}">
      <dgm:prSet phldrT="[Text]" custT="1"/>
      <dgm:spPr/>
      <dgm:t>
        <a:bodyPr/>
        <a:lstStyle/>
        <a:p>
          <a:r>
            <a:rPr lang="en-US" sz="2400">
              <a:latin typeface="Bierstadt" panose="020B0004020202020204" pitchFamily="34" charset="0"/>
            </a:rPr>
            <a:t>First proposal by EC of DMA</a:t>
          </a:r>
        </a:p>
      </dgm:t>
    </dgm:pt>
    <dgm:pt modelId="{945EF540-784A-41F9-9C12-BD067FB688EF}" type="parTrans" cxnId="{F1B4ED82-B0F5-41FB-855C-B0877A7B39C6}">
      <dgm:prSet/>
      <dgm:spPr/>
      <dgm:t>
        <a:bodyPr/>
        <a:lstStyle/>
        <a:p>
          <a:endParaRPr lang="en-US"/>
        </a:p>
      </dgm:t>
    </dgm:pt>
    <dgm:pt modelId="{53951123-F4EC-4666-B2A1-00C20EB12F0A}" type="sibTrans" cxnId="{F1B4ED82-B0F5-41FB-855C-B0877A7B39C6}">
      <dgm:prSet/>
      <dgm:spPr/>
      <dgm:t>
        <a:bodyPr/>
        <a:lstStyle/>
        <a:p>
          <a:endParaRPr lang="en-US"/>
        </a:p>
      </dgm:t>
    </dgm:pt>
    <dgm:pt modelId="{FDC3CABC-F939-4C46-A536-80596B8CCF97}">
      <dgm:prSet phldrT="[Text]" custT="1"/>
      <dgm:spPr/>
      <dgm:t>
        <a:bodyPr/>
        <a:lstStyle/>
        <a:p>
          <a:pPr>
            <a:defRPr b="1"/>
          </a:pPr>
          <a:r>
            <a:rPr lang="en-US" sz="2400">
              <a:latin typeface="Bierstadt" panose="020B0004020202020204" pitchFamily="34" charset="0"/>
            </a:rPr>
            <a:t>25</a:t>
          </a:r>
          <a:r>
            <a:rPr lang="en-US" sz="2400" baseline="30000">
              <a:latin typeface="Bierstadt" panose="020B0004020202020204" pitchFamily="34" charset="0"/>
            </a:rPr>
            <a:t>th</a:t>
          </a:r>
          <a:r>
            <a:rPr lang="en-US" sz="2400">
              <a:latin typeface="Bierstadt" panose="020B0004020202020204" pitchFamily="34" charset="0"/>
            </a:rPr>
            <a:t> of March 2022</a:t>
          </a:r>
        </a:p>
      </dgm:t>
    </dgm:pt>
    <dgm:pt modelId="{BE46C64A-F550-4738-8682-D4EFA48E8580}" type="parTrans" cxnId="{7F86E7FB-5534-4A69-B072-75F284F67CC5}">
      <dgm:prSet/>
      <dgm:spPr/>
      <dgm:t>
        <a:bodyPr/>
        <a:lstStyle/>
        <a:p>
          <a:endParaRPr lang="en-US"/>
        </a:p>
      </dgm:t>
    </dgm:pt>
    <dgm:pt modelId="{FB9D43DB-EFE8-4463-B625-8ED5082BD6F0}" type="sibTrans" cxnId="{7F86E7FB-5534-4A69-B072-75F284F67CC5}">
      <dgm:prSet/>
      <dgm:spPr/>
      <dgm:t>
        <a:bodyPr/>
        <a:lstStyle/>
        <a:p>
          <a:endParaRPr lang="en-US"/>
        </a:p>
      </dgm:t>
    </dgm:pt>
    <dgm:pt modelId="{342306CF-ECAE-4101-A62D-EA8E752C6B15}">
      <dgm:prSet phldrT="[Text]" custT="1"/>
      <dgm:spPr/>
      <dgm:t>
        <a:bodyPr/>
        <a:lstStyle/>
        <a:p>
          <a:r>
            <a:rPr lang="en-US" sz="2400">
              <a:latin typeface="Bierstadt" panose="020B0004020202020204" pitchFamily="34" charset="0"/>
            </a:rPr>
            <a:t>Political agreement on the DMA</a:t>
          </a:r>
        </a:p>
      </dgm:t>
    </dgm:pt>
    <dgm:pt modelId="{75CCE534-5DBB-4A7B-BDDF-6CDD4FB595F1}" type="parTrans" cxnId="{BC665CFA-D52E-4A1B-A7A4-44B400418629}">
      <dgm:prSet/>
      <dgm:spPr/>
      <dgm:t>
        <a:bodyPr/>
        <a:lstStyle/>
        <a:p>
          <a:endParaRPr lang="en-US"/>
        </a:p>
      </dgm:t>
    </dgm:pt>
    <dgm:pt modelId="{53DAFAD5-F5DF-48C8-A99E-99C65DE004D9}" type="sibTrans" cxnId="{BC665CFA-D52E-4A1B-A7A4-44B400418629}">
      <dgm:prSet/>
      <dgm:spPr/>
      <dgm:t>
        <a:bodyPr/>
        <a:lstStyle/>
        <a:p>
          <a:endParaRPr lang="en-US"/>
        </a:p>
      </dgm:t>
    </dgm:pt>
    <dgm:pt modelId="{B0B4FC2F-1998-4AEE-8FD9-0DC5B071F126}">
      <dgm:prSet phldrT="[Text]" custT="1"/>
      <dgm:spPr/>
      <dgm:t>
        <a:bodyPr/>
        <a:lstStyle/>
        <a:p>
          <a:pPr>
            <a:defRPr b="1"/>
          </a:pPr>
          <a:r>
            <a:rPr lang="en-US" sz="2400">
              <a:latin typeface="Bierstadt" panose="020B0004020202020204" pitchFamily="34" charset="0"/>
            </a:rPr>
            <a:t>1</a:t>
          </a:r>
          <a:r>
            <a:rPr lang="en-US" sz="2400" baseline="30000">
              <a:latin typeface="Bierstadt" panose="020B0004020202020204" pitchFamily="34" charset="0"/>
            </a:rPr>
            <a:t>st</a:t>
          </a:r>
          <a:r>
            <a:rPr lang="en-US" sz="2400">
              <a:latin typeface="Bierstadt" panose="020B0004020202020204" pitchFamily="34" charset="0"/>
            </a:rPr>
            <a:t> November 2022</a:t>
          </a:r>
        </a:p>
      </dgm:t>
    </dgm:pt>
    <dgm:pt modelId="{08B5C005-6C2A-4E10-A017-1BD414B9D99E}" type="parTrans" cxnId="{0BF8A9F0-B6AB-4498-B3F7-43FD223F692D}">
      <dgm:prSet/>
      <dgm:spPr/>
      <dgm:t>
        <a:bodyPr/>
        <a:lstStyle/>
        <a:p>
          <a:endParaRPr lang="en-US"/>
        </a:p>
      </dgm:t>
    </dgm:pt>
    <dgm:pt modelId="{AB9CE4B2-A0FB-44AA-8CCD-6AACE486EA2E}" type="sibTrans" cxnId="{0BF8A9F0-B6AB-4498-B3F7-43FD223F692D}">
      <dgm:prSet/>
      <dgm:spPr/>
      <dgm:t>
        <a:bodyPr/>
        <a:lstStyle/>
        <a:p>
          <a:endParaRPr lang="en-US"/>
        </a:p>
      </dgm:t>
    </dgm:pt>
    <dgm:pt modelId="{0971D600-1C7E-4742-9A0E-C66AA5A7FE57}">
      <dgm:prSet phldrT="[Text]" custT="1"/>
      <dgm:spPr/>
      <dgm:t>
        <a:bodyPr/>
        <a:lstStyle/>
        <a:p>
          <a:r>
            <a:rPr lang="en-US" sz="2400">
              <a:latin typeface="Bierstadt" panose="020B0004020202020204" pitchFamily="34" charset="0"/>
            </a:rPr>
            <a:t>Entry into force of the DMA</a:t>
          </a:r>
        </a:p>
      </dgm:t>
    </dgm:pt>
    <dgm:pt modelId="{7B4329F2-4C48-4C05-98E6-4ACE4B4F938A}" type="parTrans" cxnId="{CE4F032A-165F-4DF7-AB73-C9FCF89B618A}">
      <dgm:prSet/>
      <dgm:spPr/>
      <dgm:t>
        <a:bodyPr/>
        <a:lstStyle/>
        <a:p>
          <a:endParaRPr lang="en-US"/>
        </a:p>
      </dgm:t>
    </dgm:pt>
    <dgm:pt modelId="{64B1092B-3AEA-451D-B9BB-BAF38E3533B6}" type="sibTrans" cxnId="{CE4F032A-165F-4DF7-AB73-C9FCF89B618A}">
      <dgm:prSet/>
      <dgm:spPr/>
      <dgm:t>
        <a:bodyPr/>
        <a:lstStyle/>
        <a:p>
          <a:endParaRPr lang="en-US"/>
        </a:p>
      </dgm:t>
    </dgm:pt>
    <dgm:pt modelId="{E3569100-F035-4CDB-BB82-6E97487076AB}">
      <dgm:prSet phldrT="[Text]" custT="1"/>
      <dgm:spPr/>
      <dgm:t>
        <a:bodyPr/>
        <a:lstStyle/>
        <a:p>
          <a:pPr>
            <a:defRPr b="1"/>
          </a:pPr>
          <a:r>
            <a:rPr lang="en-GB" sz="2400">
              <a:latin typeface="Bierstadt" panose="020B0004020202020204" pitchFamily="34" charset="0"/>
            </a:rPr>
            <a:t>2</a:t>
          </a:r>
          <a:r>
            <a:rPr lang="en-GB" sz="2400" baseline="30000">
              <a:latin typeface="Bierstadt" panose="020B0004020202020204" pitchFamily="34" charset="0"/>
            </a:rPr>
            <a:t>nd</a:t>
          </a:r>
          <a:r>
            <a:rPr lang="en-GB" sz="2400">
              <a:latin typeface="Bierstadt" panose="020B0004020202020204" pitchFamily="34" charset="0"/>
            </a:rPr>
            <a:t> May 2023 </a:t>
          </a:r>
          <a:endParaRPr lang="en-US" sz="2400">
            <a:latin typeface="Bierstadt" panose="020B0004020202020204" pitchFamily="34" charset="0"/>
          </a:endParaRPr>
        </a:p>
      </dgm:t>
    </dgm:pt>
    <dgm:pt modelId="{2D724E08-0EF4-4ED8-88A3-4CD1ED11C312}" type="parTrans" cxnId="{669D5A54-DFC9-42A3-99E5-8287313A2AED}">
      <dgm:prSet/>
      <dgm:spPr/>
      <dgm:t>
        <a:bodyPr/>
        <a:lstStyle/>
        <a:p>
          <a:endParaRPr lang="fr-BE"/>
        </a:p>
      </dgm:t>
    </dgm:pt>
    <dgm:pt modelId="{B5DBD1C7-3626-409A-A628-ADCC35EFF237}" type="sibTrans" cxnId="{669D5A54-DFC9-42A3-99E5-8287313A2AED}">
      <dgm:prSet/>
      <dgm:spPr/>
      <dgm:t>
        <a:bodyPr/>
        <a:lstStyle/>
        <a:p>
          <a:endParaRPr lang="fr-BE"/>
        </a:p>
      </dgm:t>
    </dgm:pt>
    <dgm:pt modelId="{3C9EE6A3-BEFB-464D-A019-10E4F9ECF05D}">
      <dgm:prSet phldrT="[Text]" custT="1"/>
      <dgm:spPr/>
      <dgm:t>
        <a:bodyPr/>
        <a:lstStyle/>
        <a:p>
          <a:pPr>
            <a:defRPr b="1"/>
          </a:pPr>
          <a:r>
            <a:rPr lang="en-GB" sz="2400">
              <a:latin typeface="Bierstadt" panose="020B0004020202020204" pitchFamily="34" charset="0"/>
            </a:rPr>
            <a:t>By 2</a:t>
          </a:r>
          <a:r>
            <a:rPr lang="en-GB" sz="2400" baseline="30000">
              <a:latin typeface="Bierstadt" panose="020B0004020202020204" pitchFamily="34" charset="0"/>
            </a:rPr>
            <a:t>nd</a:t>
          </a:r>
          <a:r>
            <a:rPr lang="en-GB" sz="2400">
              <a:latin typeface="Bierstadt" panose="020B0004020202020204" pitchFamily="34" charset="0"/>
            </a:rPr>
            <a:t> July</a:t>
          </a:r>
          <a:endParaRPr lang="en-US" sz="2400">
            <a:latin typeface="Bierstadt" panose="020B0004020202020204" pitchFamily="34" charset="0"/>
          </a:endParaRPr>
        </a:p>
      </dgm:t>
    </dgm:pt>
    <dgm:pt modelId="{A302176D-BFE2-420A-BF88-7AEE9D18EB7C}" type="parTrans" cxnId="{AB8236F4-5F5C-469A-8D27-123534C672E4}">
      <dgm:prSet/>
      <dgm:spPr/>
      <dgm:t>
        <a:bodyPr/>
        <a:lstStyle/>
        <a:p>
          <a:endParaRPr lang="fr-BE"/>
        </a:p>
      </dgm:t>
    </dgm:pt>
    <dgm:pt modelId="{D08516CE-A3B6-4359-BE51-C8B7D3A83BCB}" type="sibTrans" cxnId="{AB8236F4-5F5C-469A-8D27-123534C672E4}">
      <dgm:prSet/>
      <dgm:spPr/>
      <dgm:t>
        <a:bodyPr/>
        <a:lstStyle/>
        <a:p>
          <a:endParaRPr lang="fr-BE"/>
        </a:p>
      </dgm:t>
    </dgm:pt>
    <dgm:pt modelId="{4AB72F9C-1D17-47AC-91C9-0F50B64010CF}">
      <dgm:prSet phldrT="[Text]" custT="1"/>
      <dgm:spPr/>
      <dgm:t>
        <a:bodyPr/>
        <a:lstStyle/>
        <a:p>
          <a:r>
            <a:rPr lang="en-GB" sz="2400">
              <a:latin typeface="Bierstadt" panose="020B0004020202020204" pitchFamily="34" charset="0"/>
            </a:rPr>
            <a:t>Application of (most of) the DMA provisions </a:t>
          </a:r>
          <a:endParaRPr lang="en-US" sz="2400">
            <a:latin typeface="Bierstadt" panose="020B0004020202020204" pitchFamily="34" charset="0"/>
          </a:endParaRPr>
        </a:p>
      </dgm:t>
    </dgm:pt>
    <dgm:pt modelId="{D117935C-E7CA-494E-8E0B-6AF8B891A7C3}" type="parTrans" cxnId="{352C689F-DE13-4953-A736-E89FF8408ADE}">
      <dgm:prSet/>
      <dgm:spPr/>
      <dgm:t>
        <a:bodyPr/>
        <a:lstStyle/>
        <a:p>
          <a:endParaRPr lang="fr-BE"/>
        </a:p>
      </dgm:t>
    </dgm:pt>
    <dgm:pt modelId="{CF1FC978-ABF7-47DA-ACAD-C9DEFC995DDE}" type="sibTrans" cxnId="{352C689F-DE13-4953-A736-E89FF8408ADE}">
      <dgm:prSet/>
      <dgm:spPr/>
      <dgm:t>
        <a:bodyPr/>
        <a:lstStyle/>
        <a:p>
          <a:endParaRPr lang="fr-BE"/>
        </a:p>
      </dgm:t>
    </dgm:pt>
    <dgm:pt modelId="{E8A0DB1B-8EA0-4073-BD60-9E6D9ADB4E27}">
      <dgm:prSet phldrT="[Text]" custT="1"/>
      <dgm:spPr/>
      <dgm:t>
        <a:bodyPr/>
        <a:lstStyle/>
        <a:p>
          <a:r>
            <a:rPr lang="en-GB" sz="2400">
              <a:latin typeface="Bierstadt" panose="020B0004020202020204" pitchFamily="34" charset="0"/>
            </a:rPr>
            <a:t>Gatekeeper designation procedure </a:t>
          </a:r>
          <a:endParaRPr lang="en-US" sz="2400">
            <a:latin typeface="Bierstadt" panose="020B0004020202020204" pitchFamily="34" charset="0"/>
          </a:endParaRPr>
        </a:p>
      </dgm:t>
    </dgm:pt>
    <dgm:pt modelId="{1B17CDF3-E387-4ACC-852F-0E000DA00F98}" type="parTrans" cxnId="{2989CBC1-0748-4715-866C-64ECC07ED062}">
      <dgm:prSet/>
      <dgm:spPr/>
      <dgm:t>
        <a:bodyPr/>
        <a:lstStyle/>
        <a:p>
          <a:endParaRPr lang="fr-BE"/>
        </a:p>
      </dgm:t>
    </dgm:pt>
    <dgm:pt modelId="{EDE746A3-B2E3-4DAF-85C2-6C229CB6290D}" type="sibTrans" cxnId="{2989CBC1-0748-4715-866C-64ECC07ED062}">
      <dgm:prSet/>
      <dgm:spPr/>
      <dgm:t>
        <a:bodyPr/>
        <a:lstStyle/>
        <a:p>
          <a:endParaRPr lang="fr-BE"/>
        </a:p>
      </dgm:t>
    </dgm:pt>
    <dgm:pt modelId="{FF6C34D0-3F7A-4726-BD6A-EF3560682EC1}">
      <dgm:prSet phldrT="[Text]" custT="1"/>
      <dgm:spPr/>
      <dgm:t>
        <a:bodyPr/>
        <a:lstStyle/>
        <a:p>
          <a:pPr>
            <a:defRPr b="1"/>
          </a:pPr>
          <a:r>
            <a:rPr lang="en-US" sz="2400">
              <a:latin typeface="Bierstadt" panose="020B0004020202020204" pitchFamily="34" charset="0"/>
            </a:rPr>
            <a:t>By 2024</a:t>
          </a:r>
        </a:p>
      </dgm:t>
    </dgm:pt>
    <dgm:pt modelId="{B6FEFDC5-A8FB-4B79-ACF5-C599E5B4B15D}" type="parTrans" cxnId="{ABE8C85F-0CC4-4EE2-AC6D-2C57F14D2A60}">
      <dgm:prSet/>
      <dgm:spPr/>
      <dgm:t>
        <a:bodyPr/>
        <a:lstStyle/>
        <a:p>
          <a:endParaRPr lang="fr-BE"/>
        </a:p>
      </dgm:t>
    </dgm:pt>
    <dgm:pt modelId="{8033B9CB-5197-4EA6-84B4-72E819921AAC}" type="sibTrans" cxnId="{ABE8C85F-0CC4-4EE2-AC6D-2C57F14D2A60}">
      <dgm:prSet/>
      <dgm:spPr/>
      <dgm:t>
        <a:bodyPr/>
        <a:lstStyle/>
        <a:p>
          <a:endParaRPr lang="fr-BE"/>
        </a:p>
      </dgm:t>
    </dgm:pt>
    <dgm:pt modelId="{09DA5CFB-CDF0-4D68-BD9D-B3CB78194D66}">
      <dgm:prSet phldrT="[Text]" custT="1"/>
      <dgm:spPr/>
      <dgm:t>
        <a:bodyPr/>
        <a:lstStyle/>
        <a:p>
          <a:r>
            <a:rPr lang="en-GB" sz="2400">
              <a:latin typeface="Bierstadt" panose="020B0004020202020204" pitchFamily="34" charset="0"/>
            </a:rPr>
            <a:t>Compliance of gatekeepers with the DMA </a:t>
          </a:r>
          <a:endParaRPr lang="en-US" sz="2400">
            <a:latin typeface="Bierstadt" panose="020B0004020202020204" pitchFamily="34" charset="0"/>
          </a:endParaRPr>
        </a:p>
      </dgm:t>
    </dgm:pt>
    <dgm:pt modelId="{CAF2E562-5DF0-417C-AE88-63BC35D4921A}" type="parTrans" cxnId="{A8CE4672-2CCE-46A6-8958-2D1CCF3C3733}">
      <dgm:prSet/>
      <dgm:spPr/>
      <dgm:t>
        <a:bodyPr/>
        <a:lstStyle/>
        <a:p>
          <a:endParaRPr lang="fr-BE"/>
        </a:p>
      </dgm:t>
    </dgm:pt>
    <dgm:pt modelId="{483003A9-060F-4116-A6CB-A5DB7F1D08E7}" type="sibTrans" cxnId="{A8CE4672-2CCE-46A6-8958-2D1CCF3C3733}">
      <dgm:prSet/>
      <dgm:spPr/>
      <dgm:t>
        <a:bodyPr/>
        <a:lstStyle/>
        <a:p>
          <a:endParaRPr lang="fr-BE"/>
        </a:p>
      </dgm:t>
    </dgm:pt>
    <dgm:pt modelId="{F3EE1711-4360-4383-865F-ED14F8914750}">
      <dgm:prSet phldrT="[Text]" custT="1"/>
      <dgm:spPr/>
      <dgm:t>
        <a:bodyPr/>
        <a:lstStyle/>
        <a:p>
          <a:pPr>
            <a:defRPr b="1"/>
          </a:pPr>
          <a:r>
            <a:rPr lang="fr-BE" sz="2400">
              <a:latin typeface="Bierstadt" panose="020B0004020202020204" pitchFamily="34" charset="0"/>
            </a:rPr>
            <a:t>12th  </a:t>
          </a:r>
          <a:r>
            <a:rPr lang="fr-BE" sz="2400" err="1">
              <a:latin typeface="Bierstadt" panose="020B0004020202020204" pitchFamily="34" charset="0"/>
            </a:rPr>
            <a:t>October</a:t>
          </a:r>
          <a:r>
            <a:rPr lang="fr-BE" sz="2400">
              <a:latin typeface="Bierstadt" panose="020B0004020202020204" pitchFamily="34" charset="0"/>
            </a:rPr>
            <a:t> 2022</a:t>
          </a:r>
          <a:endParaRPr lang="en-US" sz="2400">
            <a:latin typeface="Bierstadt" panose="020B0004020202020204" pitchFamily="34" charset="0"/>
          </a:endParaRPr>
        </a:p>
      </dgm:t>
    </dgm:pt>
    <dgm:pt modelId="{304AAB5A-FF06-4DE3-81D1-D16EB2469570}" type="parTrans" cxnId="{00728210-2C82-41FD-87DF-BBDCFDDCA58F}">
      <dgm:prSet/>
      <dgm:spPr/>
      <dgm:t>
        <a:bodyPr/>
        <a:lstStyle/>
        <a:p>
          <a:endParaRPr lang="fr-BE"/>
        </a:p>
      </dgm:t>
    </dgm:pt>
    <dgm:pt modelId="{5BA4203E-3D74-403E-96B2-8DD7642FD5A7}" type="sibTrans" cxnId="{00728210-2C82-41FD-87DF-BBDCFDDCA58F}">
      <dgm:prSet/>
      <dgm:spPr/>
      <dgm:t>
        <a:bodyPr/>
        <a:lstStyle/>
        <a:p>
          <a:endParaRPr lang="fr-BE"/>
        </a:p>
      </dgm:t>
    </dgm:pt>
    <dgm:pt modelId="{08F72EB9-F672-4EF2-8214-5001CAE465DB}">
      <dgm:prSet phldrT="[Text]" custT="1"/>
      <dgm:spPr/>
      <dgm:t>
        <a:bodyPr/>
        <a:lstStyle/>
        <a:p>
          <a:r>
            <a:rPr lang="fr-BE" sz="2400">
              <a:latin typeface="Bierstadt" panose="020B0004020202020204" pitchFamily="34" charset="0"/>
            </a:rPr>
            <a:t>Publication of the DMA in the Official Journal </a:t>
          </a:r>
          <a:endParaRPr lang="en-US" sz="2400">
            <a:latin typeface="Bierstadt" panose="020B0004020202020204" pitchFamily="34" charset="0"/>
          </a:endParaRPr>
        </a:p>
      </dgm:t>
    </dgm:pt>
    <dgm:pt modelId="{CB727604-8F57-4450-BB38-A416105FF155}" type="parTrans" cxnId="{4AB7CC22-B908-475F-BF75-7C3E24EF806B}">
      <dgm:prSet/>
      <dgm:spPr/>
      <dgm:t>
        <a:bodyPr/>
        <a:lstStyle/>
        <a:p>
          <a:endParaRPr lang="fr-BE"/>
        </a:p>
      </dgm:t>
    </dgm:pt>
    <dgm:pt modelId="{BD986DAC-8D3F-4724-B1B3-16B123B59727}" type="sibTrans" cxnId="{4AB7CC22-B908-475F-BF75-7C3E24EF806B}">
      <dgm:prSet/>
      <dgm:spPr/>
      <dgm:t>
        <a:bodyPr/>
        <a:lstStyle/>
        <a:p>
          <a:endParaRPr lang="fr-BE"/>
        </a:p>
      </dgm:t>
    </dgm:pt>
    <dgm:pt modelId="{D6920871-E127-4879-B6D9-5308AC580505}" type="pres">
      <dgm:prSet presAssocID="{212BF65C-083D-414A-B973-DEA3542EE9F2}" presName="root" presStyleCnt="0">
        <dgm:presLayoutVars>
          <dgm:chMax/>
          <dgm:chPref/>
          <dgm:animLvl val="lvl"/>
        </dgm:presLayoutVars>
      </dgm:prSet>
      <dgm:spPr/>
    </dgm:pt>
    <dgm:pt modelId="{231FA231-D8FC-4D89-88A4-3639AFE147C7}" type="pres">
      <dgm:prSet presAssocID="{212BF65C-083D-414A-B973-DEA3542EE9F2}" presName="divider" presStyleLbl="fgAcc1" presStyleIdx="0" presStyleCnt="8"/>
      <dgm:spPr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2BA819E2-9844-4A9D-B2DB-B179BFF48D24}" type="pres">
      <dgm:prSet presAssocID="{212BF65C-083D-414A-B973-DEA3542EE9F2}" presName="nodes" presStyleCnt="0">
        <dgm:presLayoutVars>
          <dgm:chMax/>
          <dgm:chPref/>
          <dgm:animLvl val="lvl"/>
        </dgm:presLayoutVars>
      </dgm:prSet>
      <dgm:spPr/>
    </dgm:pt>
    <dgm:pt modelId="{390348D0-CB3E-47EA-B7F5-C6F62840FFDB}" type="pres">
      <dgm:prSet presAssocID="{BF7CB8A0-2A8C-43C6-8088-4D4BB9168BA4}" presName="composite" presStyleCnt="0"/>
      <dgm:spPr/>
    </dgm:pt>
    <dgm:pt modelId="{10E38CAB-338F-466F-8838-6DF09C7905DE}" type="pres">
      <dgm:prSet presAssocID="{BF7CB8A0-2A8C-43C6-8088-4D4BB9168BA4}" presName="ConnectorPoint" presStyleLbl="lnNode1" presStyleIdx="0" presStyleCnt="7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3988500-EB97-4E18-AE4B-BFE9101C69CB}" type="pres">
      <dgm:prSet presAssocID="{BF7CB8A0-2A8C-43C6-8088-4D4BB9168BA4}" presName="DropPinPlaceHolder" presStyleCnt="0"/>
      <dgm:spPr/>
    </dgm:pt>
    <dgm:pt modelId="{CBEA1291-DDC2-4F0C-9AC9-FA9211A32D0C}" type="pres">
      <dgm:prSet presAssocID="{BF7CB8A0-2A8C-43C6-8088-4D4BB9168BA4}" presName="DropPin" presStyleLbl="alignNode1" presStyleIdx="0" presStyleCnt="7"/>
      <dgm:spPr/>
    </dgm:pt>
    <dgm:pt modelId="{FD45979E-E9B7-4FC6-8DE6-C3F883106E9A}" type="pres">
      <dgm:prSet presAssocID="{BF7CB8A0-2A8C-43C6-8088-4D4BB9168BA4}" presName="Ellipse" presStyleLbl="fgAcc1" presStyleIdx="1" presStyleCnt="8"/>
      <dgm:spPr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1CD81242-CD14-4F4C-A838-8853C3F72114}" type="pres">
      <dgm:prSet presAssocID="{BF7CB8A0-2A8C-43C6-8088-4D4BB9168BA4}" presName="L2TextContainer" presStyleLbl="revTx" presStyleIdx="0" presStyleCnt="14">
        <dgm:presLayoutVars>
          <dgm:bulletEnabled val="1"/>
        </dgm:presLayoutVars>
      </dgm:prSet>
      <dgm:spPr/>
    </dgm:pt>
    <dgm:pt modelId="{269919E5-DF1B-4572-A540-F2A9B26F674B}" type="pres">
      <dgm:prSet presAssocID="{BF7CB8A0-2A8C-43C6-8088-4D4BB9168BA4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FFCB4A68-B798-4BFF-9A6F-EBDC59ED9AD7}" type="pres">
      <dgm:prSet presAssocID="{BF7CB8A0-2A8C-43C6-8088-4D4BB9168BA4}" presName="ConnectLine" presStyleLbl="sibTrans1D1" presStyleIdx="0" presStyleCnt="7"/>
      <dgm:spPr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F009DF7-02DE-4E87-A5A8-93B8BD0C3622}" type="pres">
      <dgm:prSet presAssocID="{BF7CB8A0-2A8C-43C6-8088-4D4BB9168BA4}" presName="EmptyPlaceHolder" presStyleCnt="0"/>
      <dgm:spPr/>
    </dgm:pt>
    <dgm:pt modelId="{6904987C-F9F4-4ECB-809E-F86DFBF7AB90}" type="pres">
      <dgm:prSet presAssocID="{69D02B78-D685-4EE2-93D6-FFF3054FE521}" presName="spaceBetweenRectangles" presStyleCnt="0"/>
      <dgm:spPr/>
    </dgm:pt>
    <dgm:pt modelId="{8FE26014-6586-48CE-ADBE-3A204733D881}" type="pres">
      <dgm:prSet presAssocID="{FDC3CABC-F939-4C46-A536-80596B8CCF97}" presName="composite" presStyleCnt="0"/>
      <dgm:spPr/>
    </dgm:pt>
    <dgm:pt modelId="{D11D690E-CB57-4786-8305-EDF00F168514}" type="pres">
      <dgm:prSet presAssocID="{FDC3CABC-F939-4C46-A536-80596B8CCF97}" presName="ConnectorPoint" presStyleLbl="lnNode1" presStyleIdx="1" presStyleCnt="7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81D115C-7A8D-4085-B90C-F8D474D205A8}" type="pres">
      <dgm:prSet presAssocID="{FDC3CABC-F939-4C46-A536-80596B8CCF97}" presName="DropPinPlaceHolder" presStyleCnt="0"/>
      <dgm:spPr/>
    </dgm:pt>
    <dgm:pt modelId="{C1F455E7-CC81-48FF-9B7A-F1E52F126154}" type="pres">
      <dgm:prSet presAssocID="{FDC3CABC-F939-4C46-A536-80596B8CCF97}" presName="DropPin" presStyleLbl="alignNode1" presStyleIdx="1" presStyleCnt="7"/>
      <dgm:spPr/>
    </dgm:pt>
    <dgm:pt modelId="{E7E3E09E-69CA-4F3A-9D47-C7206AB9D050}" type="pres">
      <dgm:prSet presAssocID="{FDC3CABC-F939-4C46-A536-80596B8CCF97}" presName="Ellipse" presStyleLbl="fgAcc1" presStyleIdx="2" presStyleCnt="8"/>
      <dgm:spPr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B967CE24-4CCA-4041-A323-B74EC78EEEEC}" type="pres">
      <dgm:prSet presAssocID="{FDC3CABC-F939-4C46-A536-80596B8CCF97}" presName="L2TextContainer" presStyleLbl="revTx" presStyleIdx="2" presStyleCnt="14">
        <dgm:presLayoutVars>
          <dgm:bulletEnabled val="1"/>
        </dgm:presLayoutVars>
      </dgm:prSet>
      <dgm:spPr/>
    </dgm:pt>
    <dgm:pt modelId="{5A46251C-4AED-461C-BC17-E95DC3435A25}" type="pres">
      <dgm:prSet presAssocID="{FDC3CABC-F939-4C46-A536-80596B8CCF97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58B879C2-E2B2-4073-906E-CAFF6B615D5B}" type="pres">
      <dgm:prSet presAssocID="{FDC3CABC-F939-4C46-A536-80596B8CCF97}" presName="ConnectLine" presStyleLbl="sibTrans1D1" presStyleIdx="1" presStyleCnt="7"/>
      <dgm:spPr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580B49A-E5EA-4D3D-8B18-FAA9803AD196}" type="pres">
      <dgm:prSet presAssocID="{FDC3CABC-F939-4C46-A536-80596B8CCF97}" presName="EmptyPlaceHolder" presStyleCnt="0"/>
      <dgm:spPr/>
    </dgm:pt>
    <dgm:pt modelId="{956891BD-D7ED-4B40-AF45-AE2A96D14D88}" type="pres">
      <dgm:prSet presAssocID="{FB9D43DB-EFE8-4463-B625-8ED5082BD6F0}" presName="spaceBetweenRectangles" presStyleCnt="0"/>
      <dgm:spPr/>
    </dgm:pt>
    <dgm:pt modelId="{3C6A27B8-0D07-403F-916B-8123E9E7D48E}" type="pres">
      <dgm:prSet presAssocID="{F3EE1711-4360-4383-865F-ED14F8914750}" presName="composite" presStyleCnt="0"/>
      <dgm:spPr/>
    </dgm:pt>
    <dgm:pt modelId="{A267C631-4F30-4D2B-A4D0-2B54F7E1A933}" type="pres">
      <dgm:prSet presAssocID="{F3EE1711-4360-4383-865F-ED14F8914750}" presName="ConnectorPoint" presStyleLbl="lnNode1" presStyleIdx="2" presStyleCnt="7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C65C31B-8B4E-4886-9114-899E96D2B571}" type="pres">
      <dgm:prSet presAssocID="{F3EE1711-4360-4383-865F-ED14F8914750}" presName="DropPinPlaceHolder" presStyleCnt="0"/>
      <dgm:spPr/>
    </dgm:pt>
    <dgm:pt modelId="{72DEE972-57D8-4E29-A910-78CBE7324469}" type="pres">
      <dgm:prSet presAssocID="{F3EE1711-4360-4383-865F-ED14F8914750}" presName="DropPin" presStyleLbl="alignNode1" presStyleIdx="2" presStyleCnt="7"/>
      <dgm:spPr/>
    </dgm:pt>
    <dgm:pt modelId="{FFB519AF-3DE9-4697-8489-8CBB28169AC6}" type="pres">
      <dgm:prSet presAssocID="{F3EE1711-4360-4383-865F-ED14F8914750}" presName="Ellipse" presStyleLbl="fgAcc1" presStyleIdx="3" presStyleCnt="8"/>
      <dgm:spPr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E19CC3C4-1D8B-464E-8F1B-BEE3A535E189}" type="pres">
      <dgm:prSet presAssocID="{F3EE1711-4360-4383-865F-ED14F8914750}" presName="L2TextContainer" presStyleLbl="revTx" presStyleIdx="4" presStyleCnt="14">
        <dgm:presLayoutVars>
          <dgm:bulletEnabled val="1"/>
        </dgm:presLayoutVars>
      </dgm:prSet>
      <dgm:spPr/>
    </dgm:pt>
    <dgm:pt modelId="{E31C9DDD-0D44-4C9A-BFE0-5E5ED6FBD4F0}" type="pres">
      <dgm:prSet presAssocID="{F3EE1711-4360-4383-865F-ED14F8914750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BA5D96CE-8159-4319-8EB1-A4BAB79564D8}" type="pres">
      <dgm:prSet presAssocID="{F3EE1711-4360-4383-865F-ED14F8914750}" presName="ConnectLine" presStyleLbl="sibTrans1D1" presStyleIdx="2" presStyleCnt="7"/>
      <dgm:spPr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1D4DD64-1552-4C0B-830A-562D7BC23C3A}" type="pres">
      <dgm:prSet presAssocID="{F3EE1711-4360-4383-865F-ED14F8914750}" presName="EmptyPlaceHolder" presStyleCnt="0"/>
      <dgm:spPr/>
    </dgm:pt>
    <dgm:pt modelId="{764B3ACA-DF89-4CAD-AAFE-531E5BAFF9E7}" type="pres">
      <dgm:prSet presAssocID="{5BA4203E-3D74-403E-96B2-8DD7642FD5A7}" presName="spaceBetweenRectangles" presStyleCnt="0"/>
      <dgm:spPr/>
    </dgm:pt>
    <dgm:pt modelId="{FE9425AF-B4D2-43D5-A1F8-AEEB39860F63}" type="pres">
      <dgm:prSet presAssocID="{B0B4FC2F-1998-4AEE-8FD9-0DC5B071F126}" presName="composite" presStyleCnt="0"/>
      <dgm:spPr/>
    </dgm:pt>
    <dgm:pt modelId="{9065B6F1-A0D3-4B22-A622-75735CDD0C5D}" type="pres">
      <dgm:prSet presAssocID="{B0B4FC2F-1998-4AEE-8FD9-0DC5B071F126}" presName="ConnectorPoint" presStyleLbl="lnNode1" presStyleIdx="3" presStyleCnt="7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B1F41BE-8C16-4775-8B82-97473DE592A4}" type="pres">
      <dgm:prSet presAssocID="{B0B4FC2F-1998-4AEE-8FD9-0DC5B071F126}" presName="DropPinPlaceHolder" presStyleCnt="0"/>
      <dgm:spPr/>
    </dgm:pt>
    <dgm:pt modelId="{0DF49AC5-779C-4F9A-85FF-C4B2F0CBF220}" type="pres">
      <dgm:prSet presAssocID="{B0B4FC2F-1998-4AEE-8FD9-0DC5B071F126}" presName="DropPin" presStyleLbl="alignNode1" presStyleIdx="3" presStyleCnt="7"/>
      <dgm:spPr/>
    </dgm:pt>
    <dgm:pt modelId="{7F1FCB05-B56E-4EE4-AAA9-CB30B7FACFD9}" type="pres">
      <dgm:prSet presAssocID="{B0B4FC2F-1998-4AEE-8FD9-0DC5B071F126}" presName="Ellipse" presStyleLbl="fgAcc1" presStyleIdx="4" presStyleCnt="8"/>
      <dgm:spPr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346E8E07-F179-4A22-9D56-EB0B91CD3235}" type="pres">
      <dgm:prSet presAssocID="{B0B4FC2F-1998-4AEE-8FD9-0DC5B071F126}" presName="L2TextContainer" presStyleLbl="revTx" presStyleIdx="6" presStyleCnt="14">
        <dgm:presLayoutVars>
          <dgm:bulletEnabled val="1"/>
        </dgm:presLayoutVars>
      </dgm:prSet>
      <dgm:spPr/>
    </dgm:pt>
    <dgm:pt modelId="{299CFCCE-F3DD-413E-9A9E-B433EB7BD5FF}" type="pres">
      <dgm:prSet presAssocID="{B0B4FC2F-1998-4AEE-8FD9-0DC5B071F126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2741EFC6-D5EE-4C98-B83E-9B8F4FD7550D}" type="pres">
      <dgm:prSet presAssocID="{B0B4FC2F-1998-4AEE-8FD9-0DC5B071F126}" presName="ConnectLine" presStyleLbl="sibTrans1D1" presStyleIdx="3" presStyleCnt="7"/>
      <dgm:spPr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3EFA7D0-D27B-4B99-9323-1A670AB06143}" type="pres">
      <dgm:prSet presAssocID="{B0B4FC2F-1998-4AEE-8FD9-0DC5B071F126}" presName="EmptyPlaceHolder" presStyleCnt="0"/>
      <dgm:spPr/>
    </dgm:pt>
    <dgm:pt modelId="{53B2DCB5-F976-43FB-80C6-08C0C74316B2}" type="pres">
      <dgm:prSet presAssocID="{AB9CE4B2-A0FB-44AA-8CCD-6AACE486EA2E}" presName="spaceBetweenRectangles" presStyleCnt="0"/>
      <dgm:spPr/>
    </dgm:pt>
    <dgm:pt modelId="{64D8BE21-94D2-4C52-9E4E-932D395FFD15}" type="pres">
      <dgm:prSet presAssocID="{E3569100-F035-4CDB-BB82-6E97487076AB}" presName="composite" presStyleCnt="0"/>
      <dgm:spPr/>
    </dgm:pt>
    <dgm:pt modelId="{4F2F4748-BFC1-4627-B078-050105884683}" type="pres">
      <dgm:prSet presAssocID="{E3569100-F035-4CDB-BB82-6E97487076AB}" presName="ConnectorPoint" presStyleLbl="lnNode1" presStyleIdx="4" presStyleCnt="7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A497582-B0F2-49FF-895E-973E32ABF4C7}" type="pres">
      <dgm:prSet presAssocID="{E3569100-F035-4CDB-BB82-6E97487076AB}" presName="DropPinPlaceHolder" presStyleCnt="0"/>
      <dgm:spPr/>
    </dgm:pt>
    <dgm:pt modelId="{09CD300F-736E-41E5-8C9A-01D853546ED6}" type="pres">
      <dgm:prSet presAssocID="{E3569100-F035-4CDB-BB82-6E97487076AB}" presName="DropPin" presStyleLbl="alignNode1" presStyleIdx="4" presStyleCnt="7"/>
      <dgm:spPr/>
    </dgm:pt>
    <dgm:pt modelId="{2C9F7D53-A745-41AD-AEB9-E984B28307CF}" type="pres">
      <dgm:prSet presAssocID="{E3569100-F035-4CDB-BB82-6E97487076AB}" presName="Ellipse" presStyleLbl="fgAcc1" presStyleIdx="5" presStyleCnt="8"/>
      <dgm:spPr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66CA1B46-733C-4964-A485-435DD2C970F5}" type="pres">
      <dgm:prSet presAssocID="{E3569100-F035-4CDB-BB82-6E97487076AB}" presName="L2TextContainer" presStyleLbl="revTx" presStyleIdx="8" presStyleCnt="14">
        <dgm:presLayoutVars>
          <dgm:bulletEnabled val="1"/>
        </dgm:presLayoutVars>
      </dgm:prSet>
      <dgm:spPr/>
    </dgm:pt>
    <dgm:pt modelId="{2A315272-01FF-4440-AE83-EFCAD1429FC1}" type="pres">
      <dgm:prSet presAssocID="{E3569100-F035-4CDB-BB82-6E97487076AB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F9FCF3A1-3112-453C-B6F1-1451C474856A}" type="pres">
      <dgm:prSet presAssocID="{E3569100-F035-4CDB-BB82-6E97487076AB}" presName="ConnectLine" presStyleLbl="sibTrans1D1" presStyleIdx="4" presStyleCnt="7"/>
      <dgm:spPr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87FFF2B-8FE6-4E62-BA28-E22B4F48C49E}" type="pres">
      <dgm:prSet presAssocID="{E3569100-F035-4CDB-BB82-6E97487076AB}" presName="EmptyPlaceHolder" presStyleCnt="0"/>
      <dgm:spPr/>
    </dgm:pt>
    <dgm:pt modelId="{3D9E3898-FD7A-46C8-B8D7-2CB6DC295918}" type="pres">
      <dgm:prSet presAssocID="{B5DBD1C7-3626-409A-A628-ADCC35EFF237}" presName="spaceBetweenRectangles" presStyleCnt="0"/>
      <dgm:spPr/>
    </dgm:pt>
    <dgm:pt modelId="{106EA028-4FD1-4AF6-87CC-5437BBE240BB}" type="pres">
      <dgm:prSet presAssocID="{3C9EE6A3-BEFB-464D-A019-10E4F9ECF05D}" presName="composite" presStyleCnt="0"/>
      <dgm:spPr/>
    </dgm:pt>
    <dgm:pt modelId="{5C861111-A005-416A-BD9C-EEC11570A57E}" type="pres">
      <dgm:prSet presAssocID="{3C9EE6A3-BEFB-464D-A019-10E4F9ECF05D}" presName="ConnectorPoint" presStyleLbl="lnNode1" presStyleIdx="5" presStyleCnt="7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7DF579F-5160-43F1-9A60-3C04F0E982D8}" type="pres">
      <dgm:prSet presAssocID="{3C9EE6A3-BEFB-464D-A019-10E4F9ECF05D}" presName="DropPinPlaceHolder" presStyleCnt="0"/>
      <dgm:spPr/>
    </dgm:pt>
    <dgm:pt modelId="{B4E1BD19-E41F-4EB9-8E1D-38553051031C}" type="pres">
      <dgm:prSet presAssocID="{3C9EE6A3-BEFB-464D-A019-10E4F9ECF05D}" presName="DropPin" presStyleLbl="alignNode1" presStyleIdx="5" presStyleCnt="7"/>
      <dgm:spPr/>
    </dgm:pt>
    <dgm:pt modelId="{0442A788-1D46-4A00-A55A-DC72E5FE4F28}" type="pres">
      <dgm:prSet presAssocID="{3C9EE6A3-BEFB-464D-A019-10E4F9ECF05D}" presName="Ellipse" presStyleLbl="fgAcc1" presStyleIdx="6" presStyleCnt="8"/>
      <dgm:spPr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22F25174-5159-46DD-A7BB-3D6FF95FF8C8}" type="pres">
      <dgm:prSet presAssocID="{3C9EE6A3-BEFB-464D-A019-10E4F9ECF05D}" presName="L2TextContainer" presStyleLbl="revTx" presStyleIdx="10" presStyleCnt="14">
        <dgm:presLayoutVars>
          <dgm:bulletEnabled val="1"/>
        </dgm:presLayoutVars>
      </dgm:prSet>
      <dgm:spPr/>
    </dgm:pt>
    <dgm:pt modelId="{E8E056F7-96A4-4955-A90E-D39A76E6D2E2}" type="pres">
      <dgm:prSet presAssocID="{3C9EE6A3-BEFB-464D-A019-10E4F9ECF05D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28C7651A-1719-459D-BF1E-88AE5178C6AA}" type="pres">
      <dgm:prSet presAssocID="{3C9EE6A3-BEFB-464D-A019-10E4F9ECF05D}" presName="ConnectLine" presStyleLbl="sibTrans1D1" presStyleIdx="5" presStyleCnt="7"/>
      <dgm:spPr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C84203C-AF7D-4932-9615-BA16F69CC47B}" type="pres">
      <dgm:prSet presAssocID="{3C9EE6A3-BEFB-464D-A019-10E4F9ECF05D}" presName="EmptyPlaceHolder" presStyleCnt="0"/>
      <dgm:spPr/>
    </dgm:pt>
    <dgm:pt modelId="{785E45EE-C993-45B8-9F3F-7CCC41938E97}" type="pres">
      <dgm:prSet presAssocID="{D08516CE-A3B6-4359-BE51-C8B7D3A83BCB}" presName="spaceBetweenRectangles" presStyleCnt="0"/>
      <dgm:spPr/>
    </dgm:pt>
    <dgm:pt modelId="{66A027EA-FC65-4227-A723-9FE4D5886875}" type="pres">
      <dgm:prSet presAssocID="{FF6C34D0-3F7A-4726-BD6A-EF3560682EC1}" presName="composite" presStyleCnt="0"/>
      <dgm:spPr/>
    </dgm:pt>
    <dgm:pt modelId="{914D55D9-A0F0-4A55-A53D-C360F619C1B7}" type="pres">
      <dgm:prSet presAssocID="{FF6C34D0-3F7A-4726-BD6A-EF3560682EC1}" presName="ConnectorPoint" presStyleLbl="lnNode1" presStyleIdx="6" presStyleCnt="7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A1CAE03-4919-4FE5-B644-8AEE3DDB7C06}" type="pres">
      <dgm:prSet presAssocID="{FF6C34D0-3F7A-4726-BD6A-EF3560682EC1}" presName="DropPinPlaceHolder" presStyleCnt="0"/>
      <dgm:spPr/>
    </dgm:pt>
    <dgm:pt modelId="{B0869D7D-53FF-435B-A76A-33123A0B7822}" type="pres">
      <dgm:prSet presAssocID="{FF6C34D0-3F7A-4726-BD6A-EF3560682EC1}" presName="DropPin" presStyleLbl="alignNode1" presStyleIdx="6" presStyleCnt="7"/>
      <dgm:spPr/>
    </dgm:pt>
    <dgm:pt modelId="{AA699298-9DD6-4B4A-8177-D0B343D4A04C}" type="pres">
      <dgm:prSet presAssocID="{FF6C34D0-3F7A-4726-BD6A-EF3560682EC1}" presName="Ellipse" presStyleLbl="fgAcc1" presStyleIdx="7" presStyleCnt="8"/>
      <dgm:spPr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D4F7F7CF-9B21-4185-B4DD-D624AB6878C6}" type="pres">
      <dgm:prSet presAssocID="{FF6C34D0-3F7A-4726-BD6A-EF3560682EC1}" presName="L2TextContainer" presStyleLbl="revTx" presStyleIdx="12" presStyleCnt="14">
        <dgm:presLayoutVars>
          <dgm:bulletEnabled val="1"/>
        </dgm:presLayoutVars>
      </dgm:prSet>
      <dgm:spPr/>
    </dgm:pt>
    <dgm:pt modelId="{8D79B345-C898-401C-BFC6-BF61A4015787}" type="pres">
      <dgm:prSet presAssocID="{FF6C34D0-3F7A-4726-BD6A-EF3560682EC1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1B0958EC-887A-4958-ABD7-6B85981EAA88}" type="pres">
      <dgm:prSet presAssocID="{FF6C34D0-3F7A-4726-BD6A-EF3560682EC1}" presName="ConnectLine" presStyleLbl="sibTrans1D1" presStyleIdx="6" presStyleCnt="7"/>
      <dgm:spPr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2A91946-0172-4F6C-A988-B3C5FB99DAE6}" type="pres">
      <dgm:prSet presAssocID="{FF6C34D0-3F7A-4726-BD6A-EF3560682EC1}" presName="EmptyPlaceHolder" presStyleCnt="0"/>
      <dgm:spPr/>
    </dgm:pt>
  </dgm:ptLst>
  <dgm:cxnLst>
    <dgm:cxn modelId="{2342FB08-AF26-403F-A033-80B8AAF3AF82}" type="presOf" srcId="{FDC3CABC-F939-4C46-A536-80596B8CCF97}" destId="{5A46251C-4AED-461C-BC17-E95DC3435A25}" srcOrd="0" destOrd="0" presId="urn:microsoft.com/office/officeart/2017/3/layout/DropPinTimeline"/>
    <dgm:cxn modelId="{00728210-2C82-41FD-87DF-BBDCFDDCA58F}" srcId="{212BF65C-083D-414A-B973-DEA3542EE9F2}" destId="{F3EE1711-4360-4383-865F-ED14F8914750}" srcOrd="2" destOrd="0" parTransId="{304AAB5A-FF06-4DE3-81D1-D16EB2469570}" sibTransId="{5BA4203E-3D74-403E-96B2-8DD7642FD5A7}"/>
    <dgm:cxn modelId="{52743611-4E78-430C-A189-CA83DD8C2392}" type="presOf" srcId="{09DA5CFB-CDF0-4D68-BD9D-B3CB78194D66}" destId="{D4F7F7CF-9B21-4185-B4DD-D624AB6878C6}" srcOrd="0" destOrd="0" presId="urn:microsoft.com/office/officeart/2017/3/layout/DropPinTimeline"/>
    <dgm:cxn modelId="{4AB7CC22-B908-475F-BF75-7C3E24EF806B}" srcId="{F3EE1711-4360-4383-865F-ED14F8914750}" destId="{08F72EB9-F672-4EF2-8214-5001CAE465DB}" srcOrd="0" destOrd="0" parTransId="{CB727604-8F57-4450-BB38-A416105FF155}" sibTransId="{BD986DAC-8D3F-4724-B1B3-16B123B59727}"/>
    <dgm:cxn modelId="{CE4F032A-165F-4DF7-AB73-C9FCF89B618A}" srcId="{B0B4FC2F-1998-4AEE-8FD9-0DC5B071F126}" destId="{0971D600-1C7E-4742-9A0E-C66AA5A7FE57}" srcOrd="0" destOrd="0" parTransId="{7B4329F2-4C48-4C05-98E6-4ACE4B4F938A}" sibTransId="{64B1092B-3AEA-451D-B9BB-BAF38E3533B6}"/>
    <dgm:cxn modelId="{48D15534-9ACB-4999-9DD3-8505094C3A78}" type="presOf" srcId="{0971D600-1C7E-4742-9A0E-C66AA5A7FE57}" destId="{346E8E07-F179-4A22-9D56-EB0B91CD3235}" srcOrd="0" destOrd="0" presId="urn:microsoft.com/office/officeart/2017/3/layout/DropPinTimeline"/>
    <dgm:cxn modelId="{EC5C6737-DEF7-44EF-A843-88EBBA589FB8}" type="presOf" srcId="{E8A0DB1B-8EA0-4073-BD60-9E6D9ADB4E27}" destId="{22F25174-5159-46DD-A7BB-3D6FF95FF8C8}" srcOrd="0" destOrd="0" presId="urn:microsoft.com/office/officeart/2017/3/layout/DropPinTimeline"/>
    <dgm:cxn modelId="{0DF12A5D-1617-4C6A-BBE3-FA1F0698DA9A}" type="presOf" srcId="{08F72EB9-F672-4EF2-8214-5001CAE465DB}" destId="{E19CC3C4-1D8B-464E-8F1B-BEE3A535E189}" srcOrd="0" destOrd="0" presId="urn:microsoft.com/office/officeart/2017/3/layout/DropPinTimeline"/>
    <dgm:cxn modelId="{ABE8C85F-0CC4-4EE2-AC6D-2C57F14D2A60}" srcId="{212BF65C-083D-414A-B973-DEA3542EE9F2}" destId="{FF6C34D0-3F7A-4726-BD6A-EF3560682EC1}" srcOrd="6" destOrd="0" parTransId="{B6FEFDC5-A8FB-4B79-ACF5-C599E5B4B15D}" sibTransId="{8033B9CB-5197-4EA6-84B4-72E819921AAC}"/>
    <dgm:cxn modelId="{55114143-D056-4F70-933F-BCE75DFDDAB0}" type="presOf" srcId="{3C9EE6A3-BEFB-464D-A019-10E4F9ECF05D}" destId="{E8E056F7-96A4-4955-A90E-D39A76E6D2E2}" srcOrd="0" destOrd="0" presId="urn:microsoft.com/office/officeart/2017/3/layout/DropPinTimeline"/>
    <dgm:cxn modelId="{A8CE4672-2CCE-46A6-8958-2D1CCF3C3733}" srcId="{FF6C34D0-3F7A-4726-BD6A-EF3560682EC1}" destId="{09DA5CFB-CDF0-4D68-BD9D-B3CB78194D66}" srcOrd="0" destOrd="0" parTransId="{CAF2E562-5DF0-417C-AE88-63BC35D4921A}" sibTransId="{483003A9-060F-4116-A6CB-A5DB7F1D08E7}"/>
    <dgm:cxn modelId="{669D5A54-DFC9-42A3-99E5-8287313A2AED}" srcId="{212BF65C-083D-414A-B973-DEA3542EE9F2}" destId="{E3569100-F035-4CDB-BB82-6E97487076AB}" srcOrd="4" destOrd="0" parTransId="{2D724E08-0EF4-4ED8-88A3-4CD1ED11C312}" sibTransId="{B5DBD1C7-3626-409A-A628-ADCC35EFF237}"/>
    <dgm:cxn modelId="{F1B4ED82-B0F5-41FB-855C-B0877A7B39C6}" srcId="{BF7CB8A0-2A8C-43C6-8088-4D4BB9168BA4}" destId="{079398C7-B4DD-4471-BB51-C3CF22753B19}" srcOrd="0" destOrd="0" parTransId="{945EF540-784A-41F9-9C12-BD067FB688EF}" sibTransId="{53951123-F4EC-4666-B2A1-00C20EB12F0A}"/>
    <dgm:cxn modelId="{071DB183-2C4B-486F-9D79-C9055F2214BD}" type="presOf" srcId="{212BF65C-083D-414A-B973-DEA3542EE9F2}" destId="{D6920871-E127-4879-B6D9-5308AC580505}" srcOrd="0" destOrd="0" presId="urn:microsoft.com/office/officeart/2017/3/layout/DropPinTimeline"/>
    <dgm:cxn modelId="{352C689F-DE13-4953-A736-E89FF8408ADE}" srcId="{E3569100-F035-4CDB-BB82-6E97487076AB}" destId="{4AB72F9C-1D17-47AC-91C9-0F50B64010CF}" srcOrd="0" destOrd="0" parTransId="{D117935C-E7CA-494E-8E0B-6AF8B891A7C3}" sibTransId="{CF1FC978-ABF7-47DA-ACAD-C9DEFC995DDE}"/>
    <dgm:cxn modelId="{DE8A2FAB-6AFB-4D84-9A18-5AF89B4A300A}" type="presOf" srcId="{BF7CB8A0-2A8C-43C6-8088-4D4BB9168BA4}" destId="{269919E5-DF1B-4572-A540-F2A9B26F674B}" srcOrd="0" destOrd="0" presId="urn:microsoft.com/office/officeart/2017/3/layout/DropPinTimeline"/>
    <dgm:cxn modelId="{143AA0BE-DB8D-40C7-874B-17852807C2EC}" type="presOf" srcId="{4AB72F9C-1D17-47AC-91C9-0F50B64010CF}" destId="{66CA1B46-733C-4964-A485-435DD2C970F5}" srcOrd="0" destOrd="0" presId="urn:microsoft.com/office/officeart/2017/3/layout/DropPinTimeline"/>
    <dgm:cxn modelId="{2989CBC1-0748-4715-866C-64ECC07ED062}" srcId="{3C9EE6A3-BEFB-464D-A019-10E4F9ECF05D}" destId="{E8A0DB1B-8EA0-4073-BD60-9E6D9ADB4E27}" srcOrd="0" destOrd="0" parTransId="{1B17CDF3-E387-4ACC-852F-0E000DA00F98}" sibTransId="{EDE746A3-B2E3-4DAF-85C2-6C229CB6290D}"/>
    <dgm:cxn modelId="{1AE5F1C3-2D52-4CF2-AA2C-C8D1997A1F4C}" type="presOf" srcId="{F3EE1711-4360-4383-865F-ED14F8914750}" destId="{E31C9DDD-0D44-4C9A-BFE0-5E5ED6FBD4F0}" srcOrd="0" destOrd="0" presId="urn:microsoft.com/office/officeart/2017/3/layout/DropPinTimeline"/>
    <dgm:cxn modelId="{7FF3F7C8-4BA3-47F7-86D1-378DEAE75D61}" type="presOf" srcId="{E3569100-F035-4CDB-BB82-6E97487076AB}" destId="{2A315272-01FF-4440-AE83-EFCAD1429FC1}" srcOrd="0" destOrd="0" presId="urn:microsoft.com/office/officeart/2017/3/layout/DropPinTimeline"/>
    <dgm:cxn modelId="{5233F1D1-6C63-4296-AC9D-5D251156E655}" type="presOf" srcId="{B0B4FC2F-1998-4AEE-8FD9-0DC5B071F126}" destId="{299CFCCE-F3DD-413E-9A9E-B433EB7BD5FF}" srcOrd="0" destOrd="0" presId="urn:microsoft.com/office/officeart/2017/3/layout/DropPinTimeline"/>
    <dgm:cxn modelId="{A8CE73E0-60DE-4AC4-AC22-13370206B65A}" type="presOf" srcId="{079398C7-B4DD-4471-BB51-C3CF22753B19}" destId="{1CD81242-CD14-4F4C-A838-8853C3F72114}" srcOrd="0" destOrd="0" presId="urn:microsoft.com/office/officeart/2017/3/layout/DropPinTimeline"/>
    <dgm:cxn modelId="{0BF8A9F0-B6AB-4498-B3F7-43FD223F692D}" srcId="{212BF65C-083D-414A-B973-DEA3542EE9F2}" destId="{B0B4FC2F-1998-4AEE-8FD9-0DC5B071F126}" srcOrd="3" destOrd="0" parTransId="{08B5C005-6C2A-4E10-A017-1BD414B9D99E}" sibTransId="{AB9CE4B2-A0FB-44AA-8CCD-6AACE486EA2E}"/>
    <dgm:cxn modelId="{AB8236F4-5F5C-469A-8D27-123534C672E4}" srcId="{212BF65C-083D-414A-B973-DEA3542EE9F2}" destId="{3C9EE6A3-BEFB-464D-A019-10E4F9ECF05D}" srcOrd="5" destOrd="0" parTransId="{A302176D-BFE2-420A-BF88-7AEE9D18EB7C}" sibTransId="{D08516CE-A3B6-4359-BE51-C8B7D3A83BCB}"/>
    <dgm:cxn modelId="{63E434F5-EEA4-423C-8199-488E2315B609}" type="presOf" srcId="{342306CF-ECAE-4101-A62D-EA8E752C6B15}" destId="{B967CE24-4CCA-4041-A323-B74EC78EEEEC}" srcOrd="0" destOrd="0" presId="urn:microsoft.com/office/officeart/2017/3/layout/DropPinTimeline"/>
    <dgm:cxn modelId="{84B53FF9-9609-4E10-9A0E-6B047B6D432B}" srcId="{212BF65C-083D-414A-B973-DEA3542EE9F2}" destId="{BF7CB8A0-2A8C-43C6-8088-4D4BB9168BA4}" srcOrd="0" destOrd="0" parTransId="{3BED8B7D-FCAF-4AE4-B482-4B80C8C30145}" sibTransId="{69D02B78-D685-4EE2-93D6-FFF3054FE521}"/>
    <dgm:cxn modelId="{BC665CFA-D52E-4A1B-A7A4-44B400418629}" srcId="{FDC3CABC-F939-4C46-A536-80596B8CCF97}" destId="{342306CF-ECAE-4101-A62D-EA8E752C6B15}" srcOrd="0" destOrd="0" parTransId="{75CCE534-5DBB-4A7B-BDDF-6CDD4FB595F1}" sibTransId="{53DAFAD5-F5DF-48C8-A99E-99C65DE004D9}"/>
    <dgm:cxn modelId="{CCDFA2FA-B4E9-4680-9582-8114118DB4B0}" type="presOf" srcId="{FF6C34D0-3F7A-4726-BD6A-EF3560682EC1}" destId="{8D79B345-C898-401C-BFC6-BF61A4015787}" srcOrd="0" destOrd="0" presId="urn:microsoft.com/office/officeart/2017/3/layout/DropPinTimeline"/>
    <dgm:cxn modelId="{7F86E7FB-5534-4A69-B072-75F284F67CC5}" srcId="{212BF65C-083D-414A-B973-DEA3542EE9F2}" destId="{FDC3CABC-F939-4C46-A536-80596B8CCF97}" srcOrd="1" destOrd="0" parTransId="{BE46C64A-F550-4738-8682-D4EFA48E8580}" sibTransId="{FB9D43DB-EFE8-4463-B625-8ED5082BD6F0}"/>
    <dgm:cxn modelId="{A671B5CC-B24F-469F-A566-C9EBEAF21E38}" type="presParOf" srcId="{D6920871-E127-4879-B6D9-5308AC580505}" destId="{231FA231-D8FC-4D89-88A4-3639AFE147C7}" srcOrd="0" destOrd="0" presId="urn:microsoft.com/office/officeart/2017/3/layout/DropPinTimeline"/>
    <dgm:cxn modelId="{61A0C8C0-017D-468B-AFD4-3DC27B776101}" type="presParOf" srcId="{D6920871-E127-4879-B6D9-5308AC580505}" destId="{2BA819E2-9844-4A9D-B2DB-B179BFF48D24}" srcOrd="1" destOrd="0" presId="urn:microsoft.com/office/officeart/2017/3/layout/DropPinTimeline"/>
    <dgm:cxn modelId="{59FD67C0-C0D5-4FEA-B324-5BE906165439}" type="presParOf" srcId="{2BA819E2-9844-4A9D-B2DB-B179BFF48D24}" destId="{390348D0-CB3E-47EA-B7F5-C6F62840FFDB}" srcOrd="0" destOrd="0" presId="urn:microsoft.com/office/officeart/2017/3/layout/DropPinTimeline"/>
    <dgm:cxn modelId="{4900D027-109D-46F0-96C8-1EF417901343}" type="presParOf" srcId="{390348D0-CB3E-47EA-B7F5-C6F62840FFDB}" destId="{10E38CAB-338F-466F-8838-6DF09C7905DE}" srcOrd="0" destOrd="0" presId="urn:microsoft.com/office/officeart/2017/3/layout/DropPinTimeline"/>
    <dgm:cxn modelId="{F427F9FF-6629-4D3E-89E0-B0F26FEE7A10}" type="presParOf" srcId="{390348D0-CB3E-47EA-B7F5-C6F62840FFDB}" destId="{D3988500-EB97-4E18-AE4B-BFE9101C69CB}" srcOrd="1" destOrd="0" presId="urn:microsoft.com/office/officeart/2017/3/layout/DropPinTimeline"/>
    <dgm:cxn modelId="{49A1F41F-9600-4187-A370-09CCFD20E813}" type="presParOf" srcId="{D3988500-EB97-4E18-AE4B-BFE9101C69CB}" destId="{CBEA1291-DDC2-4F0C-9AC9-FA9211A32D0C}" srcOrd="0" destOrd="0" presId="urn:microsoft.com/office/officeart/2017/3/layout/DropPinTimeline"/>
    <dgm:cxn modelId="{53D61098-BE62-43E4-887F-97B0F8D777BF}" type="presParOf" srcId="{D3988500-EB97-4E18-AE4B-BFE9101C69CB}" destId="{FD45979E-E9B7-4FC6-8DE6-C3F883106E9A}" srcOrd="1" destOrd="0" presId="urn:microsoft.com/office/officeart/2017/3/layout/DropPinTimeline"/>
    <dgm:cxn modelId="{26D36264-ADA8-40D2-B939-861E650852DA}" type="presParOf" srcId="{390348D0-CB3E-47EA-B7F5-C6F62840FFDB}" destId="{1CD81242-CD14-4F4C-A838-8853C3F72114}" srcOrd="2" destOrd="0" presId="urn:microsoft.com/office/officeart/2017/3/layout/DropPinTimeline"/>
    <dgm:cxn modelId="{ADDAB044-A29C-4FF9-9B9F-63D451B561ED}" type="presParOf" srcId="{390348D0-CB3E-47EA-B7F5-C6F62840FFDB}" destId="{269919E5-DF1B-4572-A540-F2A9B26F674B}" srcOrd="3" destOrd="0" presId="urn:microsoft.com/office/officeart/2017/3/layout/DropPinTimeline"/>
    <dgm:cxn modelId="{87C637E7-BBC6-4499-ADC3-618BC6891C5B}" type="presParOf" srcId="{390348D0-CB3E-47EA-B7F5-C6F62840FFDB}" destId="{FFCB4A68-B798-4BFF-9A6F-EBDC59ED9AD7}" srcOrd="4" destOrd="0" presId="urn:microsoft.com/office/officeart/2017/3/layout/DropPinTimeline"/>
    <dgm:cxn modelId="{000C8489-91D9-4DC9-9D0B-7849FACB0A92}" type="presParOf" srcId="{390348D0-CB3E-47EA-B7F5-C6F62840FFDB}" destId="{9F009DF7-02DE-4E87-A5A8-93B8BD0C3622}" srcOrd="5" destOrd="0" presId="urn:microsoft.com/office/officeart/2017/3/layout/DropPinTimeline"/>
    <dgm:cxn modelId="{E0A6AA74-CCE8-47F4-8F98-6770F1F4A946}" type="presParOf" srcId="{2BA819E2-9844-4A9D-B2DB-B179BFF48D24}" destId="{6904987C-F9F4-4ECB-809E-F86DFBF7AB90}" srcOrd="1" destOrd="0" presId="urn:microsoft.com/office/officeart/2017/3/layout/DropPinTimeline"/>
    <dgm:cxn modelId="{09C77BF4-E82E-4C7D-89A2-F99DEB5990B9}" type="presParOf" srcId="{2BA819E2-9844-4A9D-B2DB-B179BFF48D24}" destId="{8FE26014-6586-48CE-ADBE-3A204733D881}" srcOrd="2" destOrd="0" presId="urn:microsoft.com/office/officeart/2017/3/layout/DropPinTimeline"/>
    <dgm:cxn modelId="{7396CAEE-7695-4235-AFC3-A6C35A2D752C}" type="presParOf" srcId="{8FE26014-6586-48CE-ADBE-3A204733D881}" destId="{D11D690E-CB57-4786-8305-EDF00F168514}" srcOrd="0" destOrd="0" presId="urn:microsoft.com/office/officeart/2017/3/layout/DropPinTimeline"/>
    <dgm:cxn modelId="{10F58072-8688-4A32-843A-73C759FEE2FC}" type="presParOf" srcId="{8FE26014-6586-48CE-ADBE-3A204733D881}" destId="{681D115C-7A8D-4085-B90C-F8D474D205A8}" srcOrd="1" destOrd="0" presId="urn:microsoft.com/office/officeart/2017/3/layout/DropPinTimeline"/>
    <dgm:cxn modelId="{56F681F7-D879-4D06-9313-1F0CB23C689A}" type="presParOf" srcId="{681D115C-7A8D-4085-B90C-F8D474D205A8}" destId="{C1F455E7-CC81-48FF-9B7A-F1E52F126154}" srcOrd="0" destOrd="0" presId="urn:microsoft.com/office/officeart/2017/3/layout/DropPinTimeline"/>
    <dgm:cxn modelId="{96C1070B-6113-4C87-9B62-79E79C40FDA1}" type="presParOf" srcId="{681D115C-7A8D-4085-B90C-F8D474D205A8}" destId="{E7E3E09E-69CA-4F3A-9D47-C7206AB9D050}" srcOrd="1" destOrd="0" presId="urn:microsoft.com/office/officeart/2017/3/layout/DropPinTimeline"/>
    <dgm:cxn modelId="{6C0E1788-E21A-4B7F-A2C1-0B7AB6ADC004}" type="presParOf" srcId="{8FE26014-6586-48CE-ADBE-3A204733D881}" destId="{B967CE24-4CCA-4041-A323-B74EC78EEEEC}" srcOrd="2" destOrd="0" presId="urn:microsoft.com/office/officeart/2017/3/layout/DropPinTimeline"/>
    <dgm:cxn modelId="{0831BF0B-F03E-4B61-9AFD-E215C18E5354}" type="presParOf" srcId="{8FE26014-6586-48CE-ADBE-3A204733D881}" destId="{5A46251C-4AED-461C-BC17-E95DC3435A25}" srcOrd="3" destOrd="0" presId="urn:microsoft.com/office/officeart/2017/3/layout/DropPinTimeline"/>
    <dgm:cxn modelId="{173F5DDC-3B2D-430F-9FA9-94C35369B74F}" type="presParOf" srcId="{8FE26014-6586-48CE-ADBE-3A204733D881}" destId="{58B879C2-E2B2-4073-906E-CAFF6B615D5B}" srcOrd="4" destOrd="0" presId="urn:microsoft.com/office/officeart/2017/3/layout/DropPinTimeline"/>
    <dgm:cxn modelId="{D10FA68F-51B1-4C24-A43D-13259BBE3B98}" type="presParOf" srcId="{8FE26014-6586-48CE-ADBE-3A204733D881}" destId="{8580B49A-E5EA-4D3D-8B18-FAA9803AD196}" srcOrd="5" destOrd="0" presId="urn:microsoft.com/office/officeart/2017/3/layout/DropPinTimeline"/>
    <dgm:cxn modelId="{270A9CF7-CE60-4432-B5F2-431D7DF99CC2}" type="presParOf" srcId="{2BA819E2-9844-4A9D-B2DB-B179BFF48D24}" destId="{956891BD-D7ED-4B40-AF45-AE2A96D14D88}" srcOrd="3" destOrd="0" presId="urn:microsoft.com/office/officeart/2017/3/layout/DropPinTimeline"/>
    <dgm:cxn modelId="{F97B5A87-E756-4E52-B03F-905E16EF0045}" type="presParOf" srcId="{2BA819E2-9844-4A9D-B2DB-B179BFF48D24}" destId="{3C6A27B8-0D07-403F-916B-8123E9E7D48E}" srcOrd="4" destOrd="0" presId="urn:microsoft.com/office/officeart/2017/3/layout/DropPinTimeline"/>
    <dgm:cxn modelId="{73CAE632-E12A-411E-A1CF-943487BDB403}" type="presParOf" srcId="{3C6A27B8-0D07-403F-916B-8123E9E7D48E}" destId="{A267C631-4F30-4D2B-A4D0-2B54F7E1A933}" srcOrd="0" destOrd="0" presId="urn:microsoft.com/office/officeart/2017/3/layout/DropPinTimeline"/>
    <dgm:cxn modelId="{DE92AC8F-7EDA-413A-A5D5-FBC7D4C3E44C}" type="presParOf" srcId="{3C6A27B8-0D07-403F-916B-8123E9E7D48E}" destId="{9C65C31B-8B4E-4886-9114-899E96D2B571}" srcOrd="1" destOrd="0" presId="urn:microsoft.com/office/officeart/2017/3/layout/DropPinTimeline"/>
    <dgm:cxn modelId="{089C228E-4C18-4CD0-B7B5-71795B29C269}" type="presParOf" srcId="{9C65C31B-8B4E-4886-9114-899E96D2B571}" destId="{72DEE972-57D8-4E29-A910-78CBE7324469}" srcOrd="0" destOrd="0" presId="urn:microsoft.com/office/officeart/2017/3/layout/DropPinTimeline"/>
    <dgm:cxn modelId="{51878B2B-D033-4CF9-B726-17F08F6AEC48}" type="presParOf" srcId="{9C65C31B-8B4E-4886-9114-899E96D2B571}" destId="{FFB519AF-3DE9-4697-8489-8CBB28169AC6}" srcOrd="1" destOrd="0" presId="urn:microsoft.com/office/officeart/2017/3/layout/DropPinTimeline"/>
    <dgm:cxn modelId="{54107DEC-D4F1-4A92-BC07-3F6FDF9AB07D}" type="presParOf" srcId="{3C6A27B8-0D07-403F-916B-8123E9E7D48E}" destId="{E19CC3C4-1D8B-464E-8F1B-BEE3A535E189}" srcOrd="2" destOrd="0" presId="urn:microsoft.com/office/officeart/2017/3/layout/DropPinTimeline"/>
    <dgm:cxn modelId="{E352EA51-FAF1-454E-ACCB-99B75AC9A717}" type="presParOf" srcId="{3C6A27B8-0D07-403F-916B-8123E9E7D48E}" destId="{E31C9DDD-0D44-4C9A-BFE0-5E5ED6FBD4F0}" srcOrd="3" destOrd="0" presId="urn:microsoft.com/office/officeart/2017/3/layout/DropPinTimeline"/>
    <dgm:cxn modelId="{E54F9BD8-0E69-41D9-AD60-2E8D2EA6E9FD}" type="presParOf" srcId="{3C6A27B8-0D07-403F-916B-8123E9E7D48E}" destId="{BA5D96CE-8159-4319-8EB1-A4BAB79564D8}" srcOrd="4" destOrd="0" presId="urn:microsoft.com/office/officeart/2017/3/layout/DropPinTimeline"/>
    <dgm:cxn modelId="{6B33DA27-17DC-47C5-97DD-18CD4BC5E810}" type="presParOf" srcId="{3C6A27B8-0D07-403F-916B-8123E9E7D48E}" destId="{C1D4DD64-1552-4C0B-830A-562D7BC23C3A}" srcOrd="5" destOrd="0" presId="urn:microsoft.com/office/officeart/2017/3/layout/DropPinTimeline"/>
    <dgm:cxn modelId="{C5257E36-03B5-4566-95C5-31AB74BE3B60}" type="presParOf" srcId="{2BA819E2-9844-4A9D-B2DB-B179BFF48D24}" destId="{764B3ACA-DF89-4CAD-AAFE-531E5BAFF9E7}" srcOrd="5" destOrd="0" presId="urn:microsoft.com/office/officeart/2017/3/layout/DropPinTimeline"/>
    <dgm:cxn modelId="{4E8E3B12-AFE8-4631-869E-E7AD4991CFFD}" type="presParOf" srcId="{2BA819E2-9844-4A9D-B2DB-B179BFF48D24}" destId="{FE9425AF-B4D2-43D5-A1F8-AEEB39860F63}" srcOrd="6" destOrd="0" presId="urn:microsoft.com/office/officeart/2017/3/layout/DropPinTimeline"/>
    <dgm:cxn modelId="{A7CAB4C0-1719-4ABE-B0ED-E01EB32D920A}" type="presParOf" srcId="{FE9425AF-B4D2-43D5-A1F8-AEEB39860F63}" destId="{9065B6F1-A0D3-4B22-A622-75735CDD0C5D}" srcOrd="0" destOrd="0" presId="urn:microsoft.com/office/officeart/2017/3/layout/DropPinTimeline"/>
    <dgm:cxn modelId="{88258781-DCB8-4CFF-AEE4-C7F183D44CA5}" type="presParOf" srcId="{FE9425AF-B4D2-43D5-A1F8-AEEB39860F63}" destId="{2B1F41BE-8C16-4775-8B82-97473DE592A4}" srcOrd="1" destOrd="0" presId="urn:microsoft.com/office/officeart/2017/3/layout/DropPinTimeline"/>
    <dgm:cxn modelId="{07FAEA25-F84A-449C-A322-370A44C61186}" type="presParOf" srcId="{2B1F41BE-8C16-4775-8B82-97473DE592A4}" destId="{0DF49AC5-779C-4F9A-85FF-C4B2F0CBF220}" srcOrd="0" destOrd="0" presId="urn:microsoft.com/office/officeart/2017/3/layout/DropPinTimeline"/>
    <dgm:cxn modelId="{87C9B590-B451-4222-B648-3F4CED4224C2}" type="presParOf" srcId="{2B1F41BE-8C16-4775-8B82-97473DE592A4}" destId="{7F1FCB05-B56E-4EE4-AAA9-CB30B7FACFD9}" srcOrd="1" destOrd="0" presId="urn:microsoft.com/office/officeart/2017/3/layout/DropPinTimeline"/>
    <dgm:cxn modelId="{6A17C1F2-D982-474A-8EDB-2F8A89D52E1F}" type="presParOf" srcId="{FE9425AF-B4D2-43D5-A1F8-AEEB39860F63}" destId="{346E8E07-F179-4A22-9D56-EB0B91CD3235}" srcOrd="2" destOrd="0" presId="urn:microsoft.com/office/officeart/2017/3/layout/DropPinTimeline"/>
    <dgm:cxn modelId="{84451587-5F3E-429E-A2B2-639AA73E70EA}" type="presParOf" srcId="{FE9425AF-B4D2-43D5-A1F8-AEEB39860F63}" destId="{299CFCCE-F3DD-413E-9A9E-B433EB7BD5FF}" srcOrd="3" destOrd="0" presId="urn:microsoft.com/office/officeart/2017/3/layout/DropPinTimeline"/>
    <dgm:cxn modelId="{2326619C-26AC-452A-BF0F-1F1210E91536}" type="presParOf" srcId="{FE9425AF-B4D2-43D5-A1F8-AEEB39860F63}" destId="{2741EFC6-D5EE-4C98-B83E-9B8F4FD7550D}" srcOrd="4" destOrd="0" presId="urn:microsoft.com/office/officeart/2017/3/layout/DropPinTimeline"/>
    <dgm:cxn modelId="{D567893F-BFBE-4ECD-AF0B-2B1EC2E2473B}" type="presParOf" srcId="{FE9425AF-B4D2-43D5-A1F8-AEEB39860F63}" destId="{C3EFA7D0-D27B-4B99-9323-1A670AB06143}" srcOrd="5" destOrd="0" presId="urn:microsoft.com/office/officeart/2017/3/layout/DropPinTimeline"/>
    <dgm:cxn modelId="{3203560F-827B-48D1-B7F8-111EDB70E073}" type="presParOf" srcId="{2BA819E2-9844-4A9D-B2DB-B179BFF48D24}" destId="{53B2DCB5-F976-43FB-80C6-08C0C74316B2}" srcOrd="7" destOrd="0" presId="urn:microsoft.com/office/officeart/2017/3/layout/DropPinTimeline"/>
    <dgm:cxn modelId="{D4436BD0-4737-4483-898B-425E125016A4}" type="presParOf" srcId="{2BA819E2-9844-4A9D-B2DB-B179BFF48D24}" destId="{64D8BE21-94D2-4C52-9E4E-932D395FFD15}" srcOrd="8" destOrd="0" presId="urn:microsoft.com/office/officeart/2017/3/layout/DropPinTimeline"/>
    <dgm:cxn modelId="{4D9EB226-C52A-494B-9316-9B925D40E37B}" type="presParOf" srcId="{64D8BE21-94D2-4C52-9E4E-932D395FFD15}" destId="{4F2F4748-BFC1-4627-B078-050105884683}" srcOrd="0" destOrd="0" presId="urn:microsoft.com/office/officeart/2017/3/layout/DropPinTimeline"/>
    <dgm:cxn modelId="{272450A8-6C4F-405C-8AC1-205A7394C55D}" type="presParOf" srcId="{64D8BE21-94D2-4C52-9E4E-932D395FFD15}" destId="{1A497582-B0F2-49FF-895E-973E32ABF4C7}" srcOrd="1" destOrd="0" presId="urn:microsoft.com/office/officeart/2017/3/layout/DropPinTimeline"/>
    <dgm:cxn modelId="{5706B276-BBA8-4F02-882A-F0DCA5DF3B7C}" type="presParOf" srcId="{1A497582-B0F2-49FF-895E-973E32ABF4C7}" destId="{09CD300F-736E-41E5-8C9A-01D853546ED6}" srcOrd="0" destOrd="0" presId="urn:microsoft.com/office/officeart/2017/3/layout/DropPinTimeline"/>
    <dgm:cxn modelId="{547F2117-2E1E-4C5A-8318-E406B43BAA5F}" type="presParOf" srcId="{1A497582-B0F2-49FF-895E-973E32ABF4C7}" destId="{2C9F7D53-A745-41AD-AEB9-E984B28307CF}" srcOrd="1" destOrd="0" presId="urn:microsoft.com/office/officeart/2017/3/layout/DropPinTimeline"/>
    <dgm:cxn modelId="{A018EAAB-88A0-47B6-B337-EEF6C2EA732F}" type="presParOf" srcId="{64D8BE21-94D2-4C52-9E4E-932D395FFD15}" destId="{66CA1B46-733C-4964-A485-435DD2C970F5}" srcOrd="2" destOrd="0" presId="urn:microsoft.com/office/officeart/2017/3/layout/DropPinTimeline"/>
    <dgm:cxn modelId="{BF606210-20D5-4C27-8081-006358E3A86E}" type="presParOf" srcId="{64D8BE21-94D2-4C52-9E4E-932D395FFD15}" destId="{2A315272-01FF-4440-AE83-EFCAD1429FC1}" srcOrd="3" destOrd="0" presId="urn:microsoft.com/office/officeart/2017/3/layout/DropPinTimeline"/>
    <dgm:cxn modelId="{8BD0C448-7A91-4699-B33A-E061E967778B}" type="presParOf" srcId="{64D8BE21-94D2-4C52-9E4E-932D395FFD15}" destId="{F9FCF3A1-3112-453C-B6F1-1451C474856A}" srcOrd="4" destOrd="0" presId="urn:microsoft.com/office/officeart/2017/3/layout/DropPinTimeline"/>
    <dgm:cxn modelId="{88DDA570-232B-45F8-A569-89AD7FF6C4F1}" type="presParOf" srcId="{64D8BE21-94D2-4C52-9E4E-932D395FFD15}" destId="{487FFF2B-8FE6-4E62-BA28-E22B4F48C49E}" srcOrd="5" destOrd="0" presId="urn:microsoft.com/office/officeart/2017/3/layout/DropPinTimeline"/>
    <dgm:cxn modelId="{6C0CA985-FB5D-4F90-A8C5-550B232DE285}" type="presParOf" srcId="{2BA819E2-9844-4A9D-B2DB-B179BFF48D24}" destId="{3D9E3898-FD7A-46C8-B8D7-2CB6DC295918}" srcOrd="9" destOrd="0" presId="urn:microsoft.com/office/officeart/2017/3/layout/DropPinTimeline"/>
    <dgm:cxn modelId="{793A4701-15BB-4896-998B-BF6DF36A252E}" type="presParOf" srcId="{2BA819E2-9844-4A9D-B2DB-B179BFF48D24}" destId="{106EA028-4FD1-4AF6-87CC-5437BBE240BB}" srcOrd="10" destOrd="0" presId="urn:microsoft.com/office/officeart/2017/3/layout/DropPinTimeline"/>
    <dgm:cxn modelId="{1A073F6A-5B8E-4764-908E-FA0BC715E7BC}" type="presParOf" srcId="{106EA028-4FD1-4AF6-87CC-5437BBE240BB}" destId="{5C861111-A005-416A-BD9C-EEC11570A57E}" srcOrd="0" destOrd="0" presId="urn:microsoft.com/office/officeart/2017/3/layout/DropPinTimeline"/>
    <dgm:cxn modelId="{703DA458-9800-48E0-8E4F-0380A5DA81AC}" type="presParOf" srcId="{106EA028-4FD1-4AF6-87CC-5437BBE240BB}" destId="{27DF579F-5160-43F1-9A60-3C04F0E982D8}" srcOrd="1" destOrd="0" presId="urn:microsoft.com/office/officeart/2017/3/layout/DropPinTimeline"/>
    <dgm:cxn modelId="{2DE16A15-86FA-4682-B341-C2E7844B9744}" type="presParOf" srcId="{27DF579F-5160-43F1-9A60-3C04F0E982D8}" destId="{B4E1BD19-E41F-4EB9-8E1D-38553051031C}" srcOrd="0" destOrd="0" presId="urn:microsoft.com/office/officeart/2017/3/layout/DropPinTimeline"/>
    <dgm:cxn modelId="{CA0C58BD-B0C1-4D51-B769-629BDCE0F866}" type="presParOf" srcId="{27DF579F-5160-43F1-9A60-3C04F0E982D8}" destId="{0442A788-1D46-4A00-A55A-DC72E5FE4F28}" srcOrd="1" destOrd="0" presId="urn:microsoft.com/office/officeart/2017/3/layout/DropPinTimeline"/>
    <dgm:cxn modelId="{1D0B5579-12A3-4CFF-AF82-C7CAFB43A80F}" type="presParOf" srcId="{106EA028-4FD1-4AF6-87CC-5437BBE240BB}" destId="{22F25174-5159-46DD-A7BB-3D6FF95FF8C8}" srcOrd="2" destOrd="0" presId="urn:microsoft.com/office/officeart/2017/3/layout/DropPinTimeline"/>
    <dgm:cxn modelId="{99735F3B-FE15-4607-B555-1A3B338A3B56}" type="presParOf" srcId="{106EA028-4FD1-4AF6-87CC-5437BBE240BB}" destId="{E8E056F7-96A4-4955-A90E-D39A76E6D2E2}" srcOrd="3" destOrd="0" presId="urn:microsoft.com/office/officeart/2017/3/layout/DropPinTimeline"/>
    <dgm:cxn modelId="{E6062628-1341-4F42-9E8F-3F592FEB98CF}" type="presParOf" srcId="{106EA028-4FD1-4AF6-87CC-5437BBE240BB}" destId="{28C7651A-1719-459D-BF1E-88AE5178C6AA}" srcOrd="4" destOrd="0" presId="urn:microsoft.com/office/officeart/2017/3/layout/DropPinTimeline"/>
    <dgm:cxn modelId="{2117DD24-28FF-43C2-9AD1-196976521113}" type="presParOf" srcId="{106EA028-4FD1-4AF6-87CC-5437BBE240BB}" destId="{DC84203C-AF7D-4932-9615-BA16F69CC47B}" srcOrd="5" destOrd="0" presId="urn:microsoft.com/office/officeart/2017/3/layout/DropPinTimeline"/>
    <dgm:cxn modelId="{A95D3EBD-EF66-4B7D-85B2-0FD0618A9C2F}" type="presParOf" srcId="{2BA819E2-9844-4A9D-B2DB-B179BFF48D24}" destId="{785E45EE-C993-45B8-9F3F-7CCC41938E97}" srcOrd="11" destOrd="0" presId="urn:microsoft.com/office/officeart/2017/3/layout/DropPinTimeline"/>
    <dgm:cxn modelId="{DB422D0F-0625-451F-B0AB-C3DDC5891D9C}" type="presParOf" srcId="{2BA819E2-9844-4A9D-B2DB-B179BFF48D24}" destId="{66A027EA-FC65-4227-A723-9FE4D5886875}" srcOrd="12" destOrd="0" presId="urn:microsoft.com/office/officeart/2017/3/layout/DropPinTimeline"/>
    <dgm:cxn modelId="{55F118BA-F1A0-4948-828A-786C0E890F82}" type="presParOf" srcId="{66A027EA-FC65-4227-A723-9FE4D5886875}" destId="{914D55D9-A0F0-4A55-A53D-C360F619C1B7}" srcOrd="0" destOrd="0" presId="urn:microsoft.com/office/officeart/2017/3/layout/DropPinTimeline"/>
    <dgm:cxn modelId="{57E96A94-AC7F-47E1-8F3E-BF54403CB889}" type="presParOf" srcId="{66A027EA-FC65-4227-A723-9FE4D5886875}" destId="{8A1CAE03-4919-4FE5-B644-8AEE3DDB7C06}" srcOrd="1" destOrd="0" presId="urn:microsoft.com/office/officeart/2017/3/layout/DropPinTimeline"/>
    <dgm:cxn modelId="{1A2BAC4E-06A3-4AF8-9C3B-8208B58B70E8}" type="presParOf" srcId="{8A1CAE03-4919-4FE5-B644-8AEE3DDB7C06}" destId="{B0869D7D-53FF-435B-A76A-33123A0B7822}" srcOrd="0" destOrd="0" presId="urn:microsoft.com/office/officeart/2017/3/layout/DropPinTimeline"/>
    <dgm:cxn modelId="{BE900558-B6D1-4C56-8D4E-749DD36B0EB0}" type="presParOf" srcId="{8A1CAE03-4919-4FE5-B644-8AEE3DDB7C06}" destId="{AA699298-9DD6-4B4A-8177-D0B343D4A04C}" srcOrd="1" destOrd="0" presId="urn:microsoft.com/office/officeart/2017/3/layout/DropPinTimeline"/>
    <dgm:cxn modelId="{A6976004-F8DE-4AA4-BE74-F1EEB668A5DF}" type="presParOf" srcId="{66A027EA-FC65-4227-A723-9FE4D5886875}" destId="{D4F7F7CF-9B21-4185-B4DD-D624AB6878C6}" srcOrd="2" destOrd="0" presId="urn:microsoft.com/office/officeart/2017/3/layout/DropPinTimeline"/>
    <dgm:cxn modelId="{D6B1E04B-4FF9-49DC-98DA-F466B6251F12}" type="presParOf" srcId="{66A027EA-FC65-4227-A723-9FE4D5886875}" destId="{8D79B345-C898-401C-BFC6-BF61A4015787}" srcOrd="3" destOrd="0" presId="urn:microsoft.com/office/officeart/2017/3/layout/DropPinTimeline"/>
    <dgm:cxn modelId="{98D33A51-9EC6-470A-A70E-297DEF6E493F}" type="presParOf" srcId="{66A027EA-FC65-4227-A723-9FE4D5886875}" destId="{1B0958EC-887A-4958-ABD7-6B85981EAA88}" srcOrd="4" destOrd="0" presId="urn:microsoft.com/office/officeart/2017/3/layout/DropPinTimeline"/>
    <dgm:cxn modelId="{1434408E-6111-49CE-98FE-D8C25EC70CED}" type="presParOf" srcId="{66A027EA-FC65-4227-A723-9FE4D5886875}" destId="{F2A91946-0172-4F6C-A988-B3C5FB99DAE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DC4D-27A9-49E5-9680-E7A9FFD032EE}">
      <dsp:nvSpPr>
        <dsp:cNvPr id="0" name=""/>
        <dsp:cNvSpPr/>
      </dsp:nvSpPr>
      <dsp:spPr>
        <a:xfrm>
          <a:off x="4221520" y="2189"/>
          <a:ext cx="2532108" cy="16458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ierstadt" panose="020B0004020202020204" pitchFamily="34" charset="0"/>
            </a:rPr>
            <a:t>High market concentration</a:t>
          </a:r>
        </a:p>
      </dsp:txBody>
      <dsp:txXfrm>
        <a:off x="4301865" y="82534"/>
        <a:ext cx="2371418" cy="1485180"/>
      </dsp:txXfrm>
    </dsp:sp>
    <dsp:sp modelId="{3F05ADAE-180D-42FA-AF09-828D9A4DF0A2}">
      <dsp:nvSpPr>
        <dsp:cNvPr id="0" name=""/>
        <dsp:cNvSpPr/>
      </dsp:nvSpPr>
      <dsp:spPr>
        <a:xfrm>
          <a:off x="2770468" y="825124"/>
          <a:ext cx="5434212" cy="5434212"/>
        </a:xfrm>
        <a:custGeom>
          <a:avLst/>
          <a:gdLst/>
          <a:ahLst/>
          <a:cxnLst/>
          <a:rect l="0" t="0" r="0" b="0"/>
          <a:pathLst>
            <a:path>
              <a:moveTo>
                <a:pt x="4001367" y="322667"/>
              </a:moveTo>
              <a:arcTo wR="2717106" hR="2717106" stAng="17892418" swAng="26236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4AFA9-42C5-472F-B8AA-F3ADBFC69A15}">
      <dsp:nvSpPr>
        <dsp:cNvPr id="0" name=""/>
        <dsp:cNvSpPr/>
      </dsp:nvSpPr>
      <dsp:spPr>
        <a:xfrm>
          <a:off x="6938626" y="2719295"/>
          <a:ext cx="2532108" cy="16458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ierstadt" panose="020B0004020202020204" pitchFamily="34" charset="0"/>
            </a:rPr>
            <a:t>Strong network effects</a:t>
          </a:r>
        </a:p>
      </dsp:txBody>
      <dsp:txXfrm>
        <a:off x="7018971" y="2799640"/>
        <a:ext cx="2371418" cy="1485180"/>
      </dsp:txXfrm>
    </dsp:sp>
    <dsp:sp modelId="{23F42D49-0C45-4208-B314-ECA64AE54D28}">
      <dsp:nvSpPr>
        <dsp:cNvPr id="0" name=""/>
        <dsp:cNvSpPr/>
      </dsp:nvSpPr>
      <dsp:spPr>
        <a:xfrm>
          <a:off x="2770468" y="825124"/>
          <a:ext cx="5434212" cy="5434212"/>
        </a:xfrm>
        <a:custGeom>
          <a:avLst/>
          <a:gdLst/>
          <a:ahLst/>
          <a:cxnLst/>
          <a:rect l="0" t="0" r="0" b="0"/>
          <a:pathLst>
            <a:path>
              <a:moveTo>
                <a:pt x="5300273" y="3559668"/>
              </a:moveTo>
              <a:arcTo wR="2717106" hR="2717106" stAng="1083899" swAng="262368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A419E-C4C4-4F6F-AB0C-86DDFCE3FB5C}">
      <dsp:nvSpPr>
        <dsp:cNvPr id="0" name=""/>
        <dsp:cNvSpPr/>
      </dsp:nvSpPr>
      <dsp:spPr>
        <a:xfrm>
          <a:off x="4221520" y="5436401"/>
          <a:ext cx="2532108" cy="16458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ierstadt" panose="020B0004020202020204" pitchFamily="34" charset="0"/>
            </a:rPr>
            <a:t>High return to the use of data</a:t>
          </a:r>
        </a:p>
      </dsp:txBody>
      <dsp:txXfrm>
        <a:off x="4301865" y="5516746"/>
        <a:ext cx="2371418" cy="1485180"/>
      </dsp:txXfrm>
    </dsp:sp>
    <dsp:sp modelId="{B729DC3F-8C56-4A7C-BC26-85A253397BDE}">
      <dsp:nvSpPr>
        <dsp:cNvPr id="0" name=""/>
        <dsp:cNvSpPr/>
      </dsp:nvSpPr>
      <dsp:spPr>
        <a:xfrm>
          <a:off x="2770468" y="825124"/>
          <a:ext cx="5434212" cy="5434212"/>
        </a:xfrm>
        <a:custGeom>
          <a:avLst/>
          <a:gdLst/>
          <a:ahLst/>
          <a:cxnLst/>
          <a:rect l="0" t="0" r="0" b="0"/>
          <a:pathLst>
            <a:path>
              <a:moveTo>
                <a:pt x="1432844" y="5111544"/>
              </a:moveTo>
              <a:arcTo wR="2717106" hR="2717106" stAng="7092418" swAng="262368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F2F6B-7266-4184-BF95-2EE33E0B08E4}">
      <dsp:nvSpPr>
        <dsp:cNvPr id="0" name=""/>
        <dsp:cNvSpPr/>
      </dsp:nvSpPr>
      <dsp:spPr>
        <a:xfrm>
          <a:off x="1504414" y="2719295"/>
          <a:ext cx="2532108" cy="16458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ierstadt" panose="020B0004020202020204" pitchFamily="34" charset="0"/>
            </a:rPr>
            <a:t>Consumer inertia</a:t>
          </a:r>
        </a:p>
      </dsp:txBody>
      <dsp:txXfrm>
        <a:off x="1584759" y="2799640"/>
        <a:ext cx="2371418" cy="1485180"/>
      </dsp:txXfrm>
    </dsp:sp>
    <dsp:sp modelId="{3F50DB48-887E-4BD1-BF32-D697FC7BEC9A}">
      <dsp:nvSpPr>
        <dsp:cNvPr id="0" name=""/>
        <dsp:cNvSpPr/>
      </dsp:nvSpPr>
      <dsp:spPr>
        <a:xfrm>
          <a:off x="2770468" y="825124"/>
          <a:ext cx="5434212" cy="5434212"/>
        </a:xfrm>
        <a:custGeom>
          <a:avLst/>
          <a:gdLst/>
          <a:ahLst/>
          <a:cxnLst/>
          <a:rect l="0" t="0" r="0" b="0"/>
          <a:pathLst>
            <a:path>
              <a:moveTo>
                <a:pt x="133938" y="1874543"/>
              </a:moveTo>
              <a:arcTo wR="2717106" hR="2717106" stAng="11883899" swAng="262368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DC4D-27A9-49E5-9680-E7A9FFD032EE}">
      <dsp:nvSpPr>
        <dsp:cNvPr id="0" name=""/>
        <dsp:cNvSpPr/>
      </dsp:nvSpPr>
      <dsp:spPr>
        <a:xfrm>
          <a:off x="4221520" y="2189"/>
          <a:ext cx="2532108" cy="16458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Bierstadt" panose="020B0004020202020204" pitchFamily="34" charset="0"/>
            </a:rPr>
            <a:t>Higher prices</a:t>
          </a:r>
        </a:p>
      </dsp:txBody>
      <dsp:txXfrm>
        <a:off x="4301865" y="82534"/>
        <a:ext cx="2371418" cy="1485180"/>
      </dsp:txXfrm>
    </dsp:sp>
    <dsp:sp modelId="{3F05ADAE-180D-42FA-AF09-828D9A4DF0A2}">
      <dsp:nvSpPr>
        <dsp:cNvPr id="0" name=""/>
        <dsp:cNvSpPr/>
      </dsp:nvSpPr>
      <dsp:spPr>
        <a:xfrm>
          <a:off x="2770468" y="825124"/>
          <a:ext cx="5434212" cy="5434212"/>
        </a:xfrm>
        <a:custGeom>
          <a:avLst/>
          <a:gdLst/>
          <a:ahLst/>
          <a:cxnLst/>
          <a:rect l="0" t="0" r="0" b="0"/>
          <a:pathLst>
            <a:path>
              <a:moveTo>
                <a:pt x="4001367" y="322667"/>
              </a:moveTo>
              <a:arcTo wR="2717106" hR="2717106" stAng="17892418" swAng="26236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4AFA9-42C5-472F-B8AA-F3ADBFC69A15}">
      <dsp:nvSpPr>
        <dsp:cNvPr id="0" name=""/>
        <dsp:cNvSpPr/>
      </dsp:nvSpPr>
      <dsp:spPr>
        <a:xfrm>
          <a:off x="6938626" y="2719295"/>
          <a:ext cx="2532108" cy="16458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Bierstadt" panose="020B0004020202020204" pitchFamily="34" charset="0"/>
            </a:rPr>
            <a:t>Lower quality</a:t>
          </a:r>
        </a:p>
      </dsp:txBody>
      <dsp:txXfrm>
        <a:off x="7018971" y="2799640"/>
        <a:ext cx="2371418" cy="1485180"/>
      </dsp:txXfrm>
    </dsp:sp>
    <dsp:sp modelId="{23F42D49-0C45-4208-B314-ECA64AE54D28}">
      <dsp:nvSpPr>
        <dsp:cNvPr id="0" name=""/>
        <dsp:cNvSpPr/>
      </dsp:nvSpPr>
      <dsp:spPr>
        <a:xfrm>
          <a:off x="2770468" y="825124"/>
          <a:ext cx="5434212" cy="5434212"/>
        </a:xfrm>
        <a:custGeom>
          <a:avLst/>
          <a:gdLst/>
          <a:ahLst/>
          <a:cxnLst/>
          <a:rect l="0" t="0" r="0" b="0"/>
          <a:pathLst>
            <a:path>
              <a:moveTo>
                <a:pt x="5300273" y="3559668"/>
              </a:moveTo>
              <a:arcTo wR="2717106" hR="2717106" stAng="1083899" swAng="262368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A419E-C4C4-4F6F-AB0C-86DDFCE3FB5C}">
      <dsp:nvSpPr>
        <dsp:cNvPr id="0" name=""/>
        <dsp:cNvSpPr/>
      </dsp:nvSpPr>
      <dsp:spPr>
        <a:xfrm>
          <a:off x="4221520" y="5436401"/>
          <a:ext cx="2532108" cy="16458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Bierstadt" panose="020B0004020202020204" pitchFamily="34" charset="0"/>
            </a:rPr>
            <a:t>Less choice for EU consumers</a:t>
          </a:r>
        </a:p>
      </dsp:txBody>
      <dsp:txXfrm>
        <a:off x="4301865" y="5516746"/>
        <a:ext cx="2371418" cy="1485180"/>
      </dsp:txXfrm>
    </dsp:sp>
    <dsp:sp modelId="{B729DC3F-8C56-4A7C-BC26-85A253397BDE}">
      <dsp:nvSpPr>
        <dsp:cNvPr id="0" name=""/>
        <dsp:cNvSpPr/>
      </dsp:nvSpPr>
      <dsp:spPr>
        <a:xfrm>
          <a:off x="2770468" y="825124"/>
          <a:ext cx="5434212" cy="5434212"/>
        </a:xfrm>
        <a:custGeom>
          <a:avLst/>
          <a:gdLst/>
          <a:ahLst/>
          <a:cxnLst/>
          <a:rect l="0" t="0" r="0" b="0"/>
          <a:pathLst>
            <a:path>
              <a:moveTo>
                <a:pt x="1432844" y="5111544"/>
              </a:moveTo>
              <a:arcTo wR="2717106" hR="2717106" stAng="7092418" swAng="262368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F2F6B-7266-4184-BF95-2EE33E0B08E4}">
      <dsp:nvSpPr>
        <dsp:cNvPr id="0" name=""/>
        <dsp:cNvSpPr/>
      </dsp:nvSpPr>
      <dsp:spPr>
        <a:xfrm>
          <a:off x="1504414" y="2719295"/>
          <a:ext cx="2532108" cy="16458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Bierstadt" panose="020B0004020202020204" pitchFamily="34" charset="0"/>
            </a:rPr>
            <a:t>Less innovation</a:t>
          </a:r>
        </a:p>
      </dsp:txBody>
      <dsp:txXfrm>
        <a:off x="1584759" y="2799640"/>
        <a:ext cx="2371418" cy="1485180"/>
      </dsp:txXfrm>
    </dsp:sp>
    <dsp:sp modelId="{3F50DB48-887E-4BD1-BF32-D697FC7BEC9A}">
      <dsp:nvSpPr>
        <dsp:cNvPr id="0" name=""/>
        <dsp:cNvSpPr/>
      </dsp:nvSpPr>
      <dsp:spPr>
        <a:xfrm>
          <a:off x="2770468" y="825124"/>
          <a:ext cx="5434212" cy="5434212"/>
        </a:xfrm>
        <a:custGeom>
          <a:avLst/>
          <a:gdLst/>
          <a:ahLst/>
          <a:cxnLst/>
          <a:rect l="0" t="0" r="0" b="0"/>
          <a:pathLst>
            <a:path>
              <a:moveTo>
                <a:pt x="133938" y="1874543"/>
              </a:moveTo>
              <a:arcTo wR="2717106" hR="2717106" stAng="11883899" swAng="262368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DC4D-27A9-49E5-9680-E7A9FFD032EE}">
      <dsp:nvSpPr>
        <dsp:cNvPr id="0" name=""/>
        <dsp:cNvSpPr/>
      </dsp:nvSpPr>
      <dsp:spPr>
        <a:xfrm>
          <a:off x="2338472" y="1043"/>
          <a:ext cx="2345330" cy="15244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ierstadt" panose="020B0004020202020204" pitchFamily="34" charset="0"/>
            </a:rPr>
            <a:t>Innovation</a:t>
          </a:r>
        </a:p>
      </dsp:txBody>
      <dsp:txXfrm>
        <a:off x="2412890" y="75461"/>
        <a:ext cx="2196494" cy="1375628"/>
      </dsp:txXfrm>
    </dsp:sp>
    <dsp:sp modelId="{3F05ADAE-180D-42FA-AF09-828D9A4DF0A2}">
      <dsp:nvSpPr>
        <dsp:cNvPr id="0" name=""/>
        <dsp:cNvSpPr/>
      </dsp:nvSpPr>
      <dsp:spPr>
        <a:xfrm>
          <a:off x="1480005" y="763275"/>
          <a:ext cx="4062264" cy="4062264"/>
        </a:xfrm>
        <a:custGeom>
          <a:avLst/>
          <a:gdLst/>
          <a:ahLst/>
          <a:cxnLst/>
          <a:rect l="0" t="0" r="0" b="0"/>
          <a:pathLst>
            <a:path>
              <a:moveTo>
                <a:pt x="3220793" y="384862"/>
              </a:moveTo>
              <a:arcTo wR="2031132" hR="2031132" stAng="18351203" swAng="364333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4AFA9-42C5-472F-B8AA-F3ADBFC69A15}">
      <dsp:nvSpPr>
        <dsp:cNvPr id="0" name=""/>
        <dsp:cNvSpPr/>
      </dsp:nvSpPr>
      <dsp:spPr>
        <a:xfrm>
          <a:off x="4097484" y="3047742"/>
          <a:ext cx="2345330" cy="15244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ierstadt" panose="020B0004020202020204" pitchFamily="34" charset="0"/>
            </a:rPr>
            <a:t>Growth</a:t>
          </a:r>
        </a:p>
      </dsp:txBody>
      <dsp:txXfrm>
        <a:off x="4171902" y="3122160"/>
        <a:ext cx="2196494" cy="1375628"/>
      </dsp:txXfrm>
    </dsp:sp>
    <dsp:sp modelId="{23F42D49-0C45-4208-B314-ECA64AE54D28}">
      <dsp:nvSpPr>
        <dsp:cNvPr id="0" name=""/>
        <dsp:cNvSpPr/>
      </dsp:nvSpPr>
      <dsp:spPr>
        <a:xfrm>
          <a:off x="1480005" y="763275"/>
          <a:ext cx="4062264" cy="4062264"/>
        </a:xfrm>
        <a:custGeom>
          <a:avLst/>
          <a:gdLst/>
          <a:ahLst/>
          <a:cxnLst/>
          <a:rect l="0" t="0" r="0" b="0"/>
          <a:pathLst>
            <a:path>
              <a:moveTo>
                <a:pt x="2996200" y="3818349"/>
              </a:moveTo>
              <a:arcTo wR="2031132" hR="2031132" stAng="3697901" swAng="34041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A419E-C4C4-4F6F-AB0C-86DDFCE3FB5C}">
      <dsp:nvSpPr>
        <dsp:cNvPr id="0" name=""/>
        <dsp:cNvSpPr/>
      </dsp:nvSpPr>
      <dsp:spPr>
        <a:xfrm>
          <a:off x="579460" y="3047742"/>
          <a:ext cx="2345330" cy="15244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ierstadt" panose="020B0004020202020204" pitchFamily="34" charset="0"/>
            </a:rPr>
            <a:t>Competitiveness</a:t>
          </a:r>
        </a:p>
      </dsp:txBody>
      <dsp:txXfrm>
        <a:off x="653878" y="3122160"/>
        <a:ext cx="2196494" cy="1375628"/>
      </dsp:txXfrm>
    </dsp:sp>
    <dsp:sp modelId="{B729DC3F-8C56-4A7C-BC26-85A253397BDE}">
      <dsp:nvSpPr>
        <dsp:cNvPr id="0" name=""/>
        <dsp:cNvSpPr/>
      </dsp:nvSpPr>
      <dsp:spPr>
        <a:xfrm>
          <a:off x="1480005" y="763275"/>
          <a:ext cx="4062264" cy="4062264"/>
        </a:xfrm>
        <a:custGeom>
          <a:avLst/>
          <a:gdLst/>
          <a:ahLst/>
          <a:cxnLst/>
          <a:rect l="0" t="0" r="0" b="0"/>
          <a:pathLst>
            <a:path>
              <a:moveTo>
                <a:pt x="13361" y="2263724"/>
              </a:moveTo>
              <a:arcTo wR="2031132" hR="2031132" stAng="10405466" swAng="364333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FA231-D8FC-4D89-88A4-3639AFE147C7}">
      <dsp:nvSpPr>
        <dsp:cNvPr id="0" name=""/>
        <dsp:cNvSpPr/>
      </dsp:nvSpPr>
      <dsp:spPr>
        <a:xfrm>
          <a:off x="0" y="2761806"/>
          <a:ext cx="15766595" cy="0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A1291-DDC2-4F0C-9AC9-FA9211A32D0C}">
      <dsp:nvSpPr>
        <dsp:cNvPr id="0" name=""/>
        <dsp:cNvSpPr/>
      </dsp:nvSpPr>
      <dsp:spPr>
        <a:xfrm rot="8100000">
          <a:off x="98599" y="636488"/>
          <a:ext cx="406201" cy="406201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5979E-E9B7-4FC6-8DE6-C3F883106E9A}">
      <dsp:nvSpPr>
        <dsp:cNvPr id="0" name=""/>
        <dsp:cNvSpPr/>
      </dsp:nvSpPr>
      <dsp:spPr>
        <a:xfrm>
          <a:off x="143725" y="681613"/>
          <a:ext cx="315950" cy="315950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81242-CD14-4F4C-A838-8853C3F72114}">
      <dsp:nvSpPr>
        <dsp:cNvPr id="0" name=""/>
        <dsp:cNvSpPr/>
      </dsp:nvSpPr>
      <dsp:spPr>
        <a:xfrm>
          <a:off x="588928" y="1126817"/>
          <a:ext cx="3273613" cy="16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152400" bIns="2286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ierstadt" panose="020B0004020202020204" pitchFamily="34" charset="0"/>
            </a:rPr>
            <a:t>First proposal by EC of DMA</a:t>
          </a:r>
        </a:p>
      </dsp:txBody>
      <dsp:txXfrm>
        <a:off x="588928" y="1126817"/>
        <a:ext cx="3273613" cy="1634989"/>
      </dsp:txXfrm>
    </dsp:sp>
    <dsp:sp modelId="{269919E5-DF1B-4572-A540-F2A9B26F674B}">
      <dsp:nvSpPr>
        <dsp:cNvPr id="0" name=""/>
        <dsp:cNvSpPr/>
      </dsp:nvSpPr>
      <dsp:spPr>
        <a:xfrm>
          <a:off x="588928" y="552361"/>
          <a:ext cx="3273613" cy="57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latin typeface="Bierstadt" panose="020B0004020202020204" pitchFamily="34" charset="0"/>
            </a:rPr>
            <a:t>15</a:t>
          </a:r>
          <a:r>
            <a:rPr lang="en-US" sz="2400" kern="1200" baseline="30000">
              <a:latin typeface="Bierstadt" panose="020B0004020202020204" pitchFamily="34" charset="0"/>
            </a:rPr>
            <a:t>th</a:t>
          </a:r>
          <a:r>
            <a:rPr lang="en-US" sz="2400" kern="1200">
              <a:latin typeface="Bierstadt" panose="020B0004020202020204" pitchFamily="34" charset="0"/>
            </a:rPr>
            <a:t> December 2020</a:t>
          </a:r>
        </a:p>
      </dsp:txBody>
      <dsp:txXfrm>
        <a:off x="588928" y="552361"/>
        <a:ext cx="3273613" cy="574455"/>
      </dsp:txXfrm>
    </dsp:sp>
    <dsp:sp modelId="{FFCB4A68-B798-4BFF-9A6F-EBDC59ED9AD7}">
      <dsp:nvSpPr>
        <dsp:cNvPr id="0" name=""/>
        <dsp:cNvSpPr/>
      </dsp:nvSpPr>
      <dsp:spPr>
        <a:xfrm>
          <a:off x="301700" y="1126817"/>
          <a:ext cx="0" cy="1634989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38CAB-338F-466F-8838-6DF09C7905DE}">
      <dsp:nvSpPr>
        <dsp:cNvPr id="0" name=""/>
        <dsp:cNvSpPr/>
      </dsp:nvSpPr>
      <dsp:spPr>
        <a:xfrm>
          <a:off x="249060" y="2710105"/>
          <a:ext cx="103402" cy="103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455E7-CC81-48FF-9B7A-F1E52F126154}">
      <dsp:nvSpPr>
        <dsp:cNvPr id="0" name=""/>
        <dsp:cNvSpPr/>
      </dsp:nvSpPr>
      <dsp:spPr>
        <a:xfrm rot="18900000">
          <a:off x="2064189" y="4480923"/>
          <a:ext cx="406201" cy="406201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3E09E-69CA-4F3A-9D47-C7206AB9D050}">
      <dsp:nvSpPr>
        <dsp:cNvPr id="0" name=""/>
        <dsp:cNvSpPr/>
      </dsp:nvSpPr>
      <dsp:spPr>
        <a:xfrm>
          <a:off x="2109314" y="4526048"/>
          <a:ext cx="315950" cy="315950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7CE24-4CCA-4041-A323-B74EC78EEEEC}">
      <dsp:nvSpPr>
        <dsp:cNvPr id="0" name=""/>
        <dsp:cNvSpPr/>
      </dsp:nvSpPr>
      <dsp:spPr>
        <a:xfrm>
          <a:off x="2554517" y="2761806"/>
          <a:ext cx="3273613" cy="16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0" rIns="0" bIns="15240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ierstadt" panose="020B0004020202020204" pitchFamily="34" charset="0"/>
            </a:rPr>
            <a:t>Political agreement on the DMA</a:t>
          </a:r>
        </a:p>
      </dsp:txBody>
      <dsp:txXfrm>
        <a:off x="2554517" y="2761806"/>
        <a:ext cx="3273613" cy="1634989"/>
      </dsp:txXfrm>
    </dsp:sp>
    <dsp:sp modelId="{5A46251C-4AED-461C-BC17-E95DC3435A25}">
      <dsp:nvSpPr>
        <dsp:cNvPr id="0" name=""/>
        <dsp:cNvSpPr/>
      </dsp:nvSpPr>
      <dsp:spPr>
        <a:xfrm>
          <a:off x="2554517" y="4396795"/>
          <a:ext cx="3273613" cy="57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latin typeface="Bierstadt" panose="020B0004020202020204" pitchFamily="34" charset="0"/>
            </a:rPr>
            <a:t>25</a:t>
          </a:r>
          <a:r>
            <a:rPr lang="en-US" sz="2400" kern="1200" baseline="30000">
              <a:latin typeface="Bierstadt" panose="020B0004020202020204" pitchFamily="34" charset="0"/>
            </a:rPr>
            <a:t>th</a:t>
          </a:r>
          <a:r>
            <a:rPr lang="en-US" sz="2400" kern="1200">
              <a:latin typeface="Bierstadt" panose="020B0004020202020204" pitchFamily="34" charset="0"/>
            </a:rPr>
            <a:t> of March 2022</a:t>
          </a:r>
        </a:p>
      </dsp:txBody>
      <dsp:txXfrm>
        <a:off x="2554517" y="4396795"/>
        <a:ext cx="3273613" cy="574455"/>
      </dsp:txXfrm>
    </dsp:sp>
    <dsp:sp modelId="{58B879C2-E2B2-4073-906E-CAFF6B615D5B}">
      <dsp:nvSpPr>
        <dsp:cNvPr id="0" name=""/>
        <dsp:cNvSpPr/>
      </dsp:nvSpPr>
      <dsp:spPr>
        <a:xfrm>
          <a:off x="2267289" y="2761806"/>
          <a:ext cx="0" cy="1634989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D690E-CB57-4786-8305-EDF00F168514}">
      <dsp:nvSpPr>
        <dsp:cNvPr id="0" name=""/>
        <dsp:cNvSpPr/>
      </dsp:nvSpPr>
      <dsp:spPr>
        <a:xfrm>
          <a:off x="2214650" y="2710105"/>
          <a:ext cx="103402" cy="103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EE972-57D8-4E29-A910-78CBE7324469}">
      <dsp:nvSpPr>
        <dsp:cNvPr id="0" name=""/>
        <dsp:cNvSpPr/>
      </dsp:nvSpPr>
      <dsp:spPr>
        <a:xfrm rot="8100000">
          <a:off x="4029778" y="636488"/>
          <a:ext cx="406201" cy="406201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519AF-3DE9-4697-8489-8CBB28169AC6}">
      <dsp:nvSpPr>
        <dsp:cNvPr id="0" name=""/>
        <dsp:cNvSpPr/>
      </dsp:nvSpPr>
      <dsp:spPr>
        <a:xfrm>
          <a:off x="4074904" y="681613"/>
          <a:ext cx="315950" cy="315950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CC3C4-1D8B-464E-8F1B-BEE3A535E189}">
      <dsp:nvSpPr>
        <dsp:cNvPr id="0" name=""/>
        <dsp:cNvSpPr/>
      </dsp:nvSpPr>
      <dsp:spPr>
        <a:xfrm>
          <a:off x="4520107" y="1126817"/>
          <a:ext cx="3273613" cy="16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152400" bIns="2286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>
              <a:latin typeface="Bierstadt" panose="020B0004020202020204" pitchFamily="34" charset="0"/>
            </a:rPr>
            <a:t>Publication of the DMA in the Official Journal </a:t>
          </a:r>
          <a:endParaRPr lang="en-US" sz="2400" kern="1200">
            <a:latin typeface="Bierstadt" panose="020B0004020202020204" pitchFamily="34" charset="0"/>
          </a:endParaRPr>
        </a:p>
      </dsp:txBody>
      <dsp:txXfrm>
        <a:off x="4520107" y="1126817"/>
        <a:ext cx="3273613" cy="1634989"/>
      </dsp:txXfrm>
    </dsp:sp>
    <dsp:sp modelId="{E31C9DDD-0D44-4C9A-BFE0-5E5ED6FBD4F0}">
      <dsp:nvSpPr>
        <dsp:cNvPr id="0" name=""/>
        <dsp:cNvSpPr/>
      </dsp:nvSpPr>
      <dsp:spPr>
        <a:xfrm>
          <a:off x="4520107" y="552361"/>
          <a:ext cx="3273613" cy="57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BE" sz="2400" kern="1200">
              <a:latin typeface="Bierstadt" panose="020B0004020202020204" pitchFamily="34" charset="0"/>
            </a:rPr>
            <a:t>12th  </a:t>
          </a:r>
          <a:r>
            <a:rPr lang="fr-BE" sz="2400" kern="1200" err="1">
              <a:latin typeface="Bierstadt" panose="020B0004020202020204" pitchFamily="34" charset="0"/>
            </a:rPr>
            <a:t>October</a:t>
          </a:r>
          <a:r>
            <a:rPr lang="fr-BE" sz="2400" kern="1200">
              <a:latin typeface="Bierstadt" panose="020B0004020202020204" pitchFamily="34" charset="0"/>
            </a:rPr>
            <a:t> 2022</a:t>
          </a:r>
          <a:endParaRPr lang="en-US" sz="2400" kern="1200">
            <a:latin typeface="Bierstadt" panose="020B0004020202020204" pitchFamily="34" charset="0"/>
          </a:endParaRPr>
        </a:p>
      </dsp:txBody>
      <dsp:txXfrm>
        <a:off x="4520107" y="552361"/>
        <a:ext cx="3273613" cy="574455"/>
      </dsp:txXfrm>
    </dsp:sp>
    <dsp:sp modelId="{BA5D96CE-8159-4319-8EB1-A4BAB79564D8}">
      <dsp:nvSpPr>
        <dsp:cNvPr id="0" name=""/>
        <dsp:cNvSpPr/>
      </dsp:nvSpPr>
      <dsp:spPr>
        <a:xfrm>
          <a:off x="4232879" y="1126817"/>
          <a:ext cx="0" cy="1634989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7C631-4F30-4D2B-A4D0-2B54F7E1A933}">
      <dsp:nvSpPr>
        <dsp:cNvPr id="0" name=""/>
        <dsp:cNvSpPr/>
      </dsp:nvSpPr>
      <dsp:spPr>
        <a:xfrm>
          <a:off x="4180239" y="2710105"/>
          <a:ext cx="103402" cy="103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49AC5-779C-4F9A-85FF-C4B2F0CBF220}">
      <dsp:nvSpPr>
        <dsp:cNvPr id="0" name=""/>
        <dsp:cNvSpPr/>
      </dsp:nvSpPr>
      <dsp:spPr>
        <a:xfrm rot="18900000">
          <a:off x="5995368" y="4480923"/>
          <a:ext cx="406201" cy="406201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FCB05-B56E-4EE4-AAA9-CB30B7FACFD9}">
      <dsp:nvSpPr>
        <dsp:cNvPr id="0" name=""/>
        <dsp:cNvSpPr/>
      </dsp:nvSpPr>
      <dsp:spPr>
        <a:xfrm>
          <a:off x="6040493" y="4526048"/>
          <a:ext cx="315950" cy="315950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E8E07-F179-4A22-9D56-EB0B91CD3235}">
      <dsp:nvSpPr>
        <dsp:cNvPr id="0" name=""/>
        <dsp:cNvSpPr/>
      </dsp:nvSpPr>
      <dsp:spPr>
        <a:xfrm>
          <a:off x="6485697" y="2761806"/>
          <a:ext cx="3273613" cy="16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0" rIns="0" bIns="15240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ierstadt" panose="020B0004020202020204" pitchFamily="34" charset="0"/>
            </a:rPr>
            <a:t>Entry into force of the DMA</a:t>
          </a:r>
        </a:p>
      </dsp:txBody>
      <dsp:txXfrm>
        <a:off x="6485697" y="2761806"/>
        <a:ext cx="3273613" cy="1634989"/>
      </dsp:txXfrm>
    </dsp:sp>
    <dsp:sp modelId="{299CFCCE-F3DD-413E-9A9E-B433EB7BD5FF}">
      <dsp:nvSpPr>
        <dsp:cNvPr id="0" name=""/>
        <dsp:cNvSpPr/>
      </dsp:nvSpPr>
      <dsp:spPr>
        <a:xfrm>
          <a:off x="6485697" y="4396795"/>
          <a:ext cx="3273613" cy="57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latin typeface="Bierstadt" panose="020B0004020202020204" pitchFamily="34" charset="0"/>
            </a:rPr>
            <a:t>1</a:t>
          </a:r>
          <a:r>
            <a:rPr lang="en-US" sz="2400" kern="1200" baseline="30000">
              <a:latin typeface="Bierstadt" panose="020B0004020202020204" pitchFamily="34" charset="0"/>
            </a:rPr>
            <a:t>st</a:t>
          </a:r>
          <a:r>
            <a:rPr lang="en-US" sz="2400" kern="1200">
              <a:latin typeface="Bierstadt" panose="020B0004020202020204" pitchFamily="34" charset="0"/>
            </a:rPr>
            <a:t> November 2022</a:t>
          </a:r>
        </a:p>
      </dsp:txBody>
      <dsp:txXfrm>
        <a:off x="6485697" y="4396795"/>
        <a:ext cx="3273613" cy="574455"/>
      </dsp:txXfrm>
    </dsp:sp>
    <dsp:sp modelId="{2741EFC6-D5EE-4C98-B83E-9B8F4FD7550D}">
      <dsp:nvSpPr>
        <dsp:cNvPr id="0" name=""/>
        <dsp:cNvSpPr/>
      </dsp:nvSpPr>
      <dsp:spPr>
        <a:xfrm>
          <a:off x="6198469" y="2761806"/>
          <a:ext cx="0" cy="1634989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5B6F1-A0D3-4B22-A622-75735CDD0C5D}">
      <dsp:nvSpPr>
        <dsp:cNvPr id="0" name=""/>
        <dsp:cNvSpPr/>
      </dsp:nvSpPr>
      <dsp:spPr>
        <a:xfrm>
          <a:off x="6145829" y="2710105"/>
          <a:ext cx="103402" cy="103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D300F-736E-41E5-8C9A-01D853546ED6}">
      <dsp:nvSpPr>
        <dsp:cNvPr id="0" name=""/>
        <dsp:cNvSpPr/>
      </dsp:nvSpPr>
      <dsp:spPr>
        <a:xfrm rot="8100000">
          <a:off x="7960957" y="636488"/>
          <a:ext cx="406201" cy="406201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F7D53-A745-41AD-AEB9-E984B28307CF}">
      <dsp:nvSpPr>
        <dsp:cNvPr id="0" name=""/>
        <dsp:cNvSpPr/>
      </dsp:nvSpPr>
      <dsp:spPr>
        <a:xfrm>
          <a:off x="8006083" y="681613"/>
          <a:ext cx="315950" cy="315950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A1B46-733C-4964-A485-435DD2C970F5}">
      <dsp:nvSpPr>
        <dsp:cNvPr id="0" name=""/>
        <dsp:cNvSpPr/>
      </dsp:nvSpPr>
      <dsp:spPr>
        <a:xfrm>
          <a:off x="8451286" y="1126817"/>
          <a:ext cx="3273613" cy="16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152400" bIns="2286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Bierstadt" panose="020B0004020202020204" pitchFamily="34" charset="0"/>
            </a:rPr>
            <a:t>Application of (most of) the DMA provisions </a:t>
          </a:r>
          <a:endParaRPr lang="en-US" sz="2400" kern="1200">
            <a:latin typeface="Bierstadt" panose="020B0004020202020204" pitchFamily="34" charset="0"/>
          </a:endParaRPr>
        </a:p>
      </dsp:txBody>
      <dsp:txXfrm>
        <a:off x="8451286" y="1126817"/>
        <a:ext cx="3273613" cy="1634989"/>
      </dsp:txXfrm>
    </dsp:sp>
    <dsp:sp modelId="{2A315272-01FF-4440-AE83-EFCAD1429FC1}">
      <dsp:nvSpPr>
        <dsp:cNvPr id="0" name=""/>
        <dsp:cNvSpPr/>
      </dsp:nvSpPr>
      <dsp:spPr>
        <a:xfrm>
          <a:off x="8451286" y="552361"/>
          <a:ext cx="3273613" cy="57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>
              <a:latin typeface="Bierstadt" panose="020B0004020202020204" pitchFamily="34" charset="0"/>
            </a:rPr>
            <a:t>2</a:t>
          </a:r>
          <a:r>
            <a:rPr lang="en-GB" sz="2400" kern="1200" baseline="30000">
              <a:latin typeface="Bierstadt" panose="020B0004020202020204" pitchFamily="34" charset="0"/>
            </a:rPr>
            <a:t>nd</a:t>
          </a:r>
          <a:r>
            <a:rPr lang="en-GB" sz="2400" kern="1200">
              <a:latin typeface="Bierstadt" panose="020B0004020202020204" pitchFamily="34" charset="0"/>
            </a:rPr>
            <a:t> May 2023 </a:t>
          </a:r>
          <a:endParaRPr lang="en-US" sz="2400" kern="1200">
            <a:latin typeface="Bierstadt" panose="020B0004020202020204" pitchFamily="34" charset="0"/>
          </a:endParaRPr>
        </a:p>
      </dsp:txBody>
      <dsp:txXfrm>
        <a:off x="8451286" y="552361"/>
        <a:ext cx="3273613" cy="574455"/>
      </dsp:txXfrm>
    </dsp:sp>
    <dsp:sp modelId="{F9FCF3A1-3112-453C-B6F1-1451C474856A}">
      <dsp:nvSpPr>
        <dsp:cNvPr id="0" name=""/>
        <dsp:cNvSpPr/>
      </dsp:nvSpPr>
      <dsp:spPr>
        <a:xfrm>
          <a:off x="8164058" y="1126817"/>
          <a:ext cx="0" cy="1634989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F4748-BFC1-4627-B078-050105884683}">
      <dsp:nvSpPr>
        <dsp:cNvPr id="0" name=""/>
        <dsp:cNvSpPr/>
      </dsp:nvSpPr>
      <dsp:spPr>
        <a:xfrm>
          <a:off x="8111418" y="2710105"/>
          <a:ext cx="103402" cy="103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1BD19-E41F-4EB9-8E1D-38553051031C}">
      <dsp:nvSpPr>
        <dsp:cNvPr id="0" name=""/>
        <dsp:cNvSpPr/>
      </dsp:nvSpPr>
      <dsp:spPr>
        <a:xfrm rot="18900000">
          <a:off x="9926547" y="4480923"/>
          <a:ext cx="406201" cy="406201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2A788-1D46-4A00-A55A-DC72E5FE4F28}">
      <dsp:nvSpPr>
        <dsp:cNvPr id="0" name=""/>
        <dsp:cNvSpPr/>
      </dsp:nvSpPr>
      <dsp:spPr>
        <a:xfrm>
          <a:off x="9971672" y="4526048"/>
          <a:ext cx="315950" cy="315950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25174-5159-46DD-A7BB-3D6FF95FF8C8}">
      <dsp:nvSpPr>
        <dsp:cNvPr id="0" name=""/>
        <dsp:cNvSpPr/>
      </dsp:nvSpPr>
      <dsp:spPr>
        <a:xfrm>
          <a:off x="10416876" y="2761806"/>
          <a:ext cx="3273613" cy="16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0" rIns="0" bIns="15240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Bierstadt" panose="020B0004020202020204" pitchFamily="34" charset="0"/>
            </a:rPr>
            <a:t>Gatekeeper designation procedure </a:t>
          </a:r>
          <a:endParaRPr lang="en-US" sz="2400" kern="1200">
            <a:latin typeface="Bierstadt" panose="020B0004020202020204" pitchFamily="34" charset="0"/>
          </a:endParaRPr>
        </a:p>
      </dsp:txBody>
      <dsp:txXfrm>
        <a:off x="10416876" y="2761806"/>
        <a:ext cx="3273613" cy="1634989"/>
      </dsp:txXfrm>
    </dsp:sp>
    <dsp:sp modelId="{E8E056F7-96A4-4955-A90E-D39A76E6D2E2}">
      <dsp:nvSpPr>
        <dsp:cNvPr id="0" name=""/>
        <dsp:cNvSpPr/>
      </dsp:nvSpPr>
      <dsp:spPr>
        <a:xfrm>
          <a:off x="10416876" y="4396795"/>
          <a:ext cx="3273613" cy="57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>
              <a:latin typeface="Bierstadt" panose="020B0004020202020204" pitchFamily="34" charset="0"/>
            </a:rPr>
            <a:t>By 2</a:t>
          </a:r>
          <a:r>
            <a:rPr lang="en-GB" sz="2400" kern="1200" baseline="30000">
              <a:latin typeface="Bierstadt" panose="020B0004020202020204" pitchFamily="34" charset="0"/>
            </a:rPr>
            <a:t>nd</a:t>
          </a:r>
          <a:r>
            <a:rPr lang="en-GB" sz="2400" kern="1200">
              <a:latin typeface="Bierstadt" panose="020B0004020202020204" pitchFamily="34" charset="0"/>
            </a:rPr>
            <a:t> July</a:t>
          </a:r>
          <a:endParaRPr lang="en-US" sz="2400" kern="1200">
            <a:latin typeface="Bierstadt" panose="020B0004020202020204" pitchFamily="34" charset="0"/>
          </a:endParaRPr>
        </a:p>
      </dsp:txBody>
      <dsp:txXfrm>
        <a:off x="10416876" y="4396795"/>
        <a:ext cx="3273613" cy="574455"/>
      </dsp:txXfrm>
    </dsp:sp>
    <dsp:sp modelId="{28C7651A-1719-459D-BF1E-88AE5178C6AA}">
      <dsp:nvSpPr>
        <dsp:cNvPr id="0" name=""/>
        <dsp:cNvSpPr/>
      </dsp:nvSpPr>
      <dsp:spPr>
        <a:xfrm>
          <a:off x="10129648" y="2761806"/>
          <a:ext cx="0" cy="1634989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61111-A005-416A-BD9C-EEC11570A57E}">
      <dsp:nvSpPr>
        <dsp:cNvPr id="0" name=""/>
        <dsp:cNvSpPr/>
      </dsp:nvSpPr>
      <dsp:spPr>
        <a:xfrm>
          <a:off x="10077008" y="2710105"/>
          <a:ext cx="103402" cy="103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69D7D-53FF-435B-A76A-33123A0B7822}">
      <dsp:nvSpPr>
        <dsp:cNvPr id="0" name=""/>
        <dsp:cNvSpPr/>
      </dsp:nvSpPr>
      <dsp:spPr>
        <a:xfrm rot="8100000">
          <a:off x="11892137" y="636488"/>
          <a:ext cx="406201" cy="406201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99298-9DD6-4B4A-8177-D0B343D4A04C}">
      <dsp:nvSpPr>
        <dsp:cNvPr id="0" name=""/>
        <dsp:cNvSpPr/>
      </dsp:nvSpPr>
      <dsp:spPr>
        <a:xfrm>
          <a:off x="11937262" y="681613"/>
          <a:ext cx="315950" cy="315950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7F7CF-9B21-4185-B4DD-D624AB6878C6}">
      <dsp:nvSpPr>
        <dsp:cNvPr id="0" name=""/>
        <dsp:cNvSpPr/>
      </dsp:nvSpPr>
      <dsp:spPr>
        <a:xfrm>
          <a:off x="12382465" y="1126817"/>
          <a:ext cx="3273613" cy="16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152400" bIns="2286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Bierstadt" panose="020B0004020202020204" pitchFamily="34" charset="0"/>
            </a:rPr>
            <a:t>Compliance of gatekeepers with the DMA </a:t>
          </a:r>
          <a:endParaRPr lang="en-US" sz="2400" kern="1200">
            <a:latin typeface="Bierstadt" panose="020B0004020202020204" pitchFamily="34" charset="0"/>
          </a:endParaRPr>
        </a:p>
      </dsp:txBody>
      <dsp:txXfrm>
        <a:off x="12382465" y="1126817"/>
        <a:ext cx="3273613" cy="1634989"/>
      </dsp:txXfrm>
    </dsp:sp>
    <dsp:sp modelId="{8D79B345-C898-401C-BFC6-BF61A4015787}">
      <dsp:nvSpPr>
        <dsp:cNvPr id="0" name=""/>
        <dsp:cNvSpPr/>
      </dsp:nvSpPr>
      <dsp:spPr>
        <a:xfrm>
          <a:off x="12382465" y="552361"/>
          <a:ext cx="3273613" cy="57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latin typeface="Bierstadt" panose="020B0004020202020204" pitchFamily="34" charset="0"/>
            </a:rPr>
            <a:t>By 2024</a:t>
          </a:r>
        </a:p>
      </dsp:txBody>
      <dsp:txXfrm>
        <a:off x="12382465" y="552361"/>
        <a:ext cx="3273613" cy="574455"/>
      </dsp:txXfrm>
    </dsp:sp>
    <dsp:sp modelId="{1B0958EC-887A-4958-ABD7-6B85981EAA88}">
      <dsp:nvSpPr>
        <dsp:cNvPr id="0" name=""/>
        <dsp:cNvSpPr/>
      </dsp:nvSpPr>
      <dsp:spPr>
        <a:xfrm>
          <a:off x="12095237" y="1126817"/>
          <a:ext cx="0" cy="1634989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D55D9-A0F0-4A55-A53D-C360F619C1B7}">
      <dsp:nvSpPr>
        <dsp:cNvPr id="0" name=""/>
        <dsp:cNvSpPr/>
      </dsp:nvSpPr>
      <dsp:spPr>
        <a:xfrm>
          <a:off x="12042598" y="2710105"/>
          <a:ext cx="103402" cy="103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54617">
            <a:off x="10329038" y="-1987808"/>
            <a:ext cx="7247686" cy="13691357"/>
            <a:chOff x="0" y="0"/>
            <a:chExt cx="1394584" cy="36059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584" cy="3605954"/>
            </a:xfrm>
            <a:custGeom>
              <a:avLst/>
              <a:gdLst/>
              <a:ahLst/>
              <a:cxnLst/>
              <a:rect l="l" t="t" r="r" b="b"/>
              <a:pathLst>
                <a:path w="1394584" h="3605954">
                  <a:moveTo>
                    <a:pt x="0" y="0"/>
                  </a:moveTo>
                  <a:lnTo>
                    <a:pt x="1394584" y="0"/>
                  </a:lnTo>
                  <a:lnTo>
                    <a:pt x="1394584" y="3605954"/>
                  </a:lnTo>
                  <a:lnTo>
                    <a:pt x="0" y="360595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2491976"/>
            <a:ext cx="1028700" cy="4300230"/>
            <a:chOff x="0" y="0"/>
            <a:chExt cx="270933" cy="873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873344"/>
            </a:xfrm>
            <a:custGeom>
              <a:avLst/>
              <a:gdLst/>
              <a:ahLst/>
              <a:cxnLst/>
              <a:rect l="l" t="t" r="r" b="b"/>
              <a:pathLst>
                <a:path w="270933" h="873344">
                  <a:moveTo>
                    <a:pt x="0" y="0"/>
                  </a:moveTo>
                  <a:lnTo>
                    <a:pt x="270933" y="0"/>
                  </a:lnTo>
                  <a:lnTo>
                    <a:pt x="270933" y="873344"/>
                  </a:lnTo>
                  <a:lnTo>
                    <a:pt x="0" y="87334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37160" y="5181600"/>
            <a:ext cx="272980" cy="2729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5836" y="2491704"/>
            <a:ext cx="8125078" cy="502698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093638" y="2491704"/>
            <a:ext cx="6043893" cy="24622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8000" b="1">
                <a:solidFill>
                  <a:srgbClr val="000000"/>
                </a:solidFill>
                <a:latin typeface="Cambria"/>
                <a:ea typeface="Cambria"/>
              </a:rPr>
              <a:t>Platforms regulation </a:t>
            </a:r>
            <a:endParaRPr lang="en-US" sz="8000" b="1">
              <a:solidFill>
                <a:srgbClr val="000000"/>
              </a:solidFill>
              <a:latin typeface="Cambria"/>
              <a:ea typeface="Cambria"/>
              <a:cs typeface="Martel Heav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09513" y="4960974"/>
            <a:ext cx="5953233" cy="1849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endParaRPr lang="en-US" sz="4800" b="1">
              <a:solidFill>
                <a:srgbClr val="000000"/>
              </a:solidFill>
              <a:latin typeface="Cambria"/>
              <a:ea typeface="Cambria"/>
              <a:cs typeface="Assistant Regular"/>
            </a:endParaRPr>
          </a:p>
          <a:p>
            <a:r>
              <a:rPr lang="en-US" sz="4800" b="1">
                <a:solidFill>
                  <a:srgbClr val="000000"/>
                </a:solidFill>
                <a:latin typeface="Cambria"/>
                <a:ea typeface="Cambria"/>
                <a:cs typeface="Assistant Regular"/>
              </a:rPr>
              <a:t>The Digital Markets Act</a:t>
            </a:r>
            <a:endParaRPr lang="en-US">
              <a:cs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09513" y="8498463"/>
            <a:ext cx="820291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>
                <a:latin typeface="Bierstadt Display"/>
                <a:cs typeface="Assistant Regular Bold"/>
              </a:rPr>
              <a:t>Léa </a:t>
            </a:r>
            <a:r>
              <a:rPr lang="en-US" sz="2800" err="1">
                <a:latin typeface="Bierstadt Display"/>
                <a:cs typeface="Assistant Regular Bold"/>
              </a:rPr>
              <a:t>Quertemont</a:t>
            </a:r>
            <a:r>
              <a:rPr lang="en-US" sz="2800">
                <a:latin typeface="Bierstadt Display"/>
                <a:cs typeface="Assistant Regular Bold"/>
              </a:rPr>
              <a:t>, François </a:t>
            </a:r>
            <a:r>
              <a:rPr lang="en-US" sz="2800" err="1">
                <a:latin typeface="Bierstadt Display"/>
                <a:cs typeface="Assistant Regular Bold"/>
              </a:rPr>
              <a:t>Tonglet</a:t>
            </a:r>
            <a:r>
              <a:rPr lang="en-US" sz="2800">
                <a:latin typeface="Bierstadt Display"/>
                <a:cs typeface="Assistant Regular Bold"/>
              </a:rPr>
              <a:t> </a:t>
            </a:r>
            <a:endParaRPr lang="en-US">
              <a:cs typeface="Calibri"/>
            </a:endParaRPr>
          </a:p>
          <a:p>
            <a:r>
              <a:rPr lang="en-US" sz="2800">
                <a:latin typeface="Bierstadt Display"/>
                <a:cs typeface="Assistant Regular Bold"/>
              </a:rPr>
              <a:t>&amp; Aline Nardi</a:t>
            </a:r>
            <a:endParaRPr lang="en-US">
              <a:cs typeface="Calibri"/>
            </a:endParaRPr>
          </a:p>
        </p:txBody>
      </p:sp>
      <p:sp>
        <p:nvSpPr>
          <p:cNvPr id="13" name="AutoShape 13"/>
          <p:cNvSpPr/>
          <p:nvPr/>
        </p:nvSpPr>
        <p:spPr>
          <a:xfrm rot="3487" flipV="1">
            <a:off x="1028725" y="7522979"/>
            <a:ext cx="8452796" cy="15875"/>
          </a:xfrm>
          <a:prstGeom prst="line">
            <a:avLst/>
          </a:prstGeom>
          <a:ln w="38100" cap="flat">
            <a:solidFill>
              <a:srgbClr val="243E4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980E9D-BDB4-247C-5D88-F485205164D3}"/>
              </a:ext>
            </a:extLst>
          </p:cNvPr>
          <p:cNvSpPr txBox="1"/>
          <p:nvPr/>
        </p:nvSpPr>
        <p:spPr>
          <a:xfrm>
            <a:off x="1485900" y="6963874"/>
            <a:ext cx="15316200" cy="16497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Cambria"/>
                <a:ea typeface="Cambria"/>
                <a:cs typeface="+mj-cs"/>
              </a:rPr>
              <a:t>What is the current situation in the EU ?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6608617"/>
          </a:xfrm>
          <a:prstGeom prst="rect">
            <a:avLst/>
          </a:prstGeom>
          <a:solidFill>
            <a:srgbClr val="675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44" y="481264"/>
            <a:ext cx="5486400" cy="5562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234B57C-8E34-76F0-45CA-338A291C6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3" y="1823996"/>
            <a:ext cx="5254770" cy="2959250"/>
          </a:xfrm>
          <a:prstGeom prst="rect">
            <a:avLst/>
          </a:prstGeom>
        </p:spPr>
      </p:pic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BE5996B0-F3AC-4A78-A5EF-139FD349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7" y="481263"/>
            <a:ext cx="5486400" cy="5562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3" descr="Balance de la justice avec un remplissage uni">
            <a:extLst>
              <a:ext uri="{FF2B5EF4-FFF2-40B4-BE49-F238E27FC236}">
                <a16:creationId xmlns:a16="http://schemas.microsoft.com/office/drawing/2014/main" id="{231B6BBD-9FFE-A6FB-75C3-FD181EB40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265" y="835210"/>
            <a:ext cx="4855464" cy="4855464"/>
          </a:xfrm>
          <a:prstGeom prst="rect">
            <a:avLst/>
          </a:prstGeom>
        </p:spPr>
      </p:pic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347C85EF-9B88-46AF-B40D-70F2DDDE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19251" y="481263"/>
            <a:ext cx="5486400" cy="5562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4269D6BA-C82C-BBA6-4A05-BCCC5BD76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7861" y="1433681"/>
            <a:ext cx="4869180" cy="36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980E9D-BDB4-247C-5D88-F485205164D3}"/>
              </a:ext>
            </a:extLst>
          </p:cNvPr>
          <p:cNvSpPr txBox="1"/>
          <p:nvPr/>
        </p:nvSpPr>
        <p:spPr>
          <a:xfrm>
            <a:off x="2928937" y="678656"/>
            <a:ext cx="116204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latin typeface="Cambria"/>
                <a:ea typeface="Cambria"/>
                <a:cs typeface="Calibri"/>
              </a:rPr>
              <a:t>What is the current situation in the EU ? </a:t>
            </a:r>
            <a:endParaRPr lang="en-US" sz="4800">
              <a:latin typeface="Cambria"/>
              <a:ea typeface="Cambria"/>
            </a:endParaRPr>
          </a:p>
        </p:txBody>
      </p:sp>
      <p:pic>
        <p:nvPicPr>
          <p:cNvPr id="3" name="Graphic 3" descr="Balance de la justice avec un remplissage uni">
            <a:extLst>
              <a:ext uri="{FF2B5EF4-FFF2-40B4-BE49-F238E27FC236}">
                <a16:creationId xmlns:a16="http://schemas.microsoft.com/office/drawing/2014/main" id="{231B6BBD-9FFE-A6FB-75C3-FD181EB40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" y="-111920"/>
            <a:ext cx="2438400" cy="2414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64701-2A08-7C2E-6BBB-1AEFD3DBDC7A}"/>
              </a:ext>
            </a:extLst>
          </p:cNvPr>
          <p:cNvSpPr txBox="1"/>
          <p:nvPr/>
        </p:nvSpPr>
        <p:spPr>
          <a:xfrm>
            <a:off x="7500937" y="2059781"/>
            <a:ext cx="32861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4800" dirty="0">
                <a:latin typeface="Bierstadt" panose="020B0004020202020204" pitchFamily="34" charset="0"/>
                <a:ea typeface="Cambria"/>
                <a:cs typeface="Calibri"/>
              </a:rPr>
              <a:t> Antitrust</a:t>
            </a:r>
            <a:r>
              <a:rPr lang="en-US" sz="4400" dirty="0">
                <a:latin typeface="Bierstadt" panose="020B0004020202020204" pitchFamily="34" charset="0"/>
                <a:ea typeface="Cambria"/>
                <a:cs typeface="Calibri"/>
              </a:rPr>
              <a:t> </a:t>
            </a: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659DFAFA-5A97-281F-BD02-B3F8D7F92A6C}"/>
              </a:ext>
            </a:extLst>
          </p:cNvPr>
          <p:cNvSpPr/>
          <p:nvPr/>
        </p:nvSpPr>
        <p:spPr>
          <a:xfrm>
            <a:off x="4572000" y="3286125"/>
            <a:ext cx="1404937" cy="1381124"/>
          </a:xfrm>
          <a:prstGeom prst="mathPlu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073455FC-4F9D-6334-7FED-8C9607715155}"/>
              </a:ext>
            </a:extLst>
          </p:cNvPr>
          <p:cNvSpPr/>
          <p:nvPr/>
        </p:nvSpPr>
        <p:spPr>
          <a:xfrm>
            <a:off x="12644437" y="3309937"/>
            <a:ext cx="1762124" cy="133349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AB8D2-4DDC-7A96-9C4A-D3A51EB5635A}"/>
              </a:ext>
            </a:extLst>
          </p:cNvPr>
          <p:cNvSpPr txBox="1"/>
          <p:nvPr/>
        </p:nvSpPr>
        <p:spPr>
          <a:xfrm>
            <a:off x="3274219" y="5476875"/>
            <a:ext cx="473868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Bierstadt" panose="020B0004020202020204" pitchFamily="34" charset="0"/>
                <a:ea typeface="Cambria"/>
                <a:cs typeface="Calibri"/>
              </a:rPr>
              <a:t>Case-by-case analysis </a:t>
            </a:r>
            <a:endParaRPr lang="en-US" sz="3200" dirty="0">
              <a:latin typeface="Bierstadt" panose="020B0004020202020204" pitchFamily="34" charset="0"/>
              <a:cs typeface="Calibri"/>
            </a:endParaRPr>
          </a:p>
          <a:p>
            <a:endParaRPr lang="en-US" sz="3200" dirty="0"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Bierstadt" panose="020B0004020202020204" pitchFamily="34" charset="0"/>
                <a:ea typeface="Cambria"/>
                <a:cs typeface="Calibri"/>
              </a:rPr>
              <a:t>Can be adapted to business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95A76-870E-96DF-503B-79D5EEBFFA63}"/>
              </a:ext>
            </a:extLst>
          </p:cNvPr>
          <p:cNvSpPr txBox="1"/>
          <p:nvPr/>
        </p:nvSpPr>
        <p:spPr>
          <a:xfrm>
            <a:off x="11811000" y="5143500"/>
            <a:ext cx="483393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>
                <a:latin typeface="Bierstadt" panose="020B0004020202020204" pitchFamily="34" charset="0"/>
                <a:ea typeface="Cambria"/>
                <a:cs typeface="Calibri"/>
              </a:rPr>
              <a:t>Ex post (after the damage is done)</a:t>
            </a:r>
          </a:p>
          <a:p>
            <a:pPr marL="285750" indent="-285750">
              <a:buFont typeface="Arial"/>
              <a:buChar char="•"/>
            </a:pPr>
            <a:endParaRPr lang="en-US" sz="3200" dirty="0">
              <a:latin typeface="Bierstadt" panose="020B0004020202020204" pitchFamily="34" charset="0"/>
              <a:ea typeface="Cambri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latin typeface="Bierstadt" panose="020B0004020202020204" pitchFamily="34" charset="0"/>
                <a:ea typeface="Cambria"/>
                <a:cs typeface="Calibri"/>
              </a:rPr>
              <a:t>Time consuming </a:t>
            </a:r>
          </a:p>
          <a:p>
            <a:pPr marL="285750" indent="-285750">
              <a:buFont typeface="Arial"/>
              <a:buChar char="•"/>
            </a:pPr>
            <a:endParaRPr lang="en-US" sz="3200" dirty="0">
              <a:latin typeface="Bierstadt" panose="020B0004020202020204" pitchFamily="34" charset="0"/>
              <a:ea typeface="Cambri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latin typeface="Bierstadt" panose="020B0004020202020204" pitchFamily="34" charset="0"/>
                <a:ea typeface="Cambria"/>
                <a:cs typeface="Calibri"/>
              </a:rPr>
              <a:t>Not always fit to the digital economy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7BB0-7406-605A-E040-F8722012B403}"/>
              </a:ext>
            </a:extLst>
          </p:cNvPr>
          <p:cNvSpPr txBox="1"/>
          <p:nvPr/>
        </p:nvSpPr>
        <p:spPr>
          <a:xfrm>
            <a:off x="2928937" y="9167812"/>
            <a:ext cx="1400174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Wingdings"/>
              <a:buChar char="Ø"/>
            </a:pPr>
            <a:r>
              <a:rPr lang="en-US" sz="2800" dirty="0">
                <a:solidFill>
                  <a:srgbClr val="FF0000"/>
                </a:solidFill>
                <a:latin typeface="Bierstadt" panose="020B0004020202020204" pitchFamily="34" charset="0"/>
                <a:ea typeface="+mn-lt"/>
                <a:cs typeface="+mn-lt"/>
              </a:rPr>
              <a:t>Slow-moving competition policy tools not well-equipped to address digital concerns</a:t>
            </a:r>
            <a:endParaRPr lang="en-US" dirty="0">
              <a:solidFill>
                <a:srgbClr val="FF0000"/>
              </a:solidFill>
              <a:latin typeface="Bierstadt" panose="020B0004020202020204" pitchFamily="34" charset="0"/>
            </a:endParaRPr>
          </a:p>
          <a:p>
            <a:pPr algn="l"/>
            <a:endParaRPr lang="en-US" sz="2800" dirty="0">
              <a:solidFill>
                <a:srgbClr val="FF0000"/>
              </a:solidFill>
              <a:latin typeface="Bierstadt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9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uiExpand="1" build="p"/>
      <p:bldP spid="8" grpId="0" uiExpand="1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89517">
            <a:off x="-3355734" y="7933313"/>
            <a:ext cx="18966276" cy="7392511"/>
            <a:chOff x="0" y="0"/>
            <a:chExt cx="4995233" cy="19469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5233" cy="1946999"/>
            </a:xfrm>
            <a:custGeom>
              <a:avLst/>
              <a:gdLst/>
              <a:ahLst/>
              <a:cxnLst/>
              <a:rect l="l" t="t" r="r" b="b"/>
              <a:pathLst>
                <a:path w="4995233" h="1946999">
                  <a:moveTo>
                    <a:pt x="0" y="0"/>
                  </a:moveTo>
                  <a:lnTo>
                    <a:pt x="4995233" y="0"/>
                  </a:lnTo>
                  <a:lnTo>
                    <a:pt x="4995233" y="1946999"/>
                  </a:lnTo>
                  <a:lnTo>
                    <a:pt x="0" y="1946999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989517">
            <a:off x="-4673027" y="8845285"/>
            <a:ext cx="18966276" cy="7392511"/>
            <a:chOff x="0" y="0"/>
            <a:chExt cx="4995233" cy="19469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95233" cy="1946999"/>
            </a:xfrm>
            <a:custGeom>
              <a:avLst/>
              <a:gdLst/>
              <a:ahLst/>
              <a:cxnLst/>
              <a:rect l="l" t="t" r="r" b="b"/>
              <a:pathLst>
                <a:path w="4995233" h="1946999">
                  <a:moveTo>
                    <a:pt x="0" y="0"/>
                  </a:moveTo>
                  <a:lnTo>
                    <a:pt x="4995233" y="0"/>
                  </a:lnTo>
                  <a:lnTo>
                    <a:pt x="4995233" y="1946999"/>
                  </a:lnTo>
                  <a:lnTo>
                    <a:pt x="0" y="1946999"/>
                  </a:lnTo>
                  <a:close/>
                </a:path>
              </a:pathLst>
            </a:custGeom>
            <a:solidFill>
              <a:srgbClr val="243E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05906">
            <a:off x="1159" y="2025722"/>
            <a:ext cx="6044986" cy="76640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7290A-F042-CB32-F3EC-23CA24FF93FA}"/>
              </a:ext>
            </a:extLst>
          </p:cNvPr>
          <p:cNvSpPr txBox="1"/>
          <p:nvPr/>
        </p:nvSpPr>
        <p:spPr>
          <a:xfrm>
            <a:off x="8691562" y="523875"/>
            <a:ext cx="704849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latin typeface="Cambria"/>
                <a:ea typeface="Calibri"/>
                <a:cs typeface="Calibri"/>
              </a:rPr>
              <a:t>What can be done ? </a:t>
            </a:r>
            <a:endParaRPr lang="en-US" sz="6000">
              <a:latin typeface="Cambria"/>
              <a:ea typeface="Cambr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F6FA9-9AD1-5E5B-E5F3-15D5AB39DD4B}"/>
              </a:ext>
            </a:extLst>
          </p:cNvPr>
          <p:cNvSpPr txBox="1"/>
          <p:nvPr/>
        </p:nvSpPr>
        <p:spPr>
          <a:xfrm>
            <a:off x="6417468" y="1869281"/>
            <a:ext cx="111323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Bierstadt" panose="020B0004020202020204" pitchFamily="34" charset="0"/>
                <a:ea typeface="Calibri"/>
                <a:cs typeface="Calibri"/>
              </a:rPr>
              <a:t>Need for a regulatory initiative</a:t>
            </a:r>
            <a:endParaRPr lang="en-US" dirty="0">
              <a:latin typeface="Bierstadt" panose="020B0004020202020204" pitchFamily="34" charset="0"/>
            </a:endParaRPr>
          </a:p>
          <a:p>
            <a:endParaRPr lang="en-US" sz="24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Bierstadt" panose="020B0004020202020204" pitchFamily="34" charset="0"/>
                <a:ea typeface="Calibri"/>
                <a:cs typeface="Calibri"/>
              </a:rPr>
              <a:t>If left to the Member states, would lead to a fragmentation of the Single Market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AF094-CFF8-1AE6-9800-6371A53CD2B7}"/>
              </a:ext>
            </a:extLst>
          </p:cNvPr>
          <p:cNvSpPr txBox="1"/>
          <p:nvPr/>
        </p:nvSpPr>
        <p:spPr>
          <a:xfrm>
            <a:off x="6858000" y="3929063"/>
            <a:ext cx="115490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Bierstadt" panose="020B0004020202020204" pitchFamily="34" charset="0"/>
                <a:ea typeface="Calibri"/>
                <a:cs typeface="Calibri"/>
              </a:rPr>
              <a:t>A common set of rules for Big Tech will foster ...</a:t>
            </a:r>
            <a:endParaRPr lang="en-US" sz="3600" dirty="0">
              <a:latin typeface="Bierstadt" panose="020B0004020202020204" pitchFamily="34" charset="0"/>
              <a:ea typeface="Cambria"/>
            </a:endParaRPr>
          </a:p>
        </p:txBody>
      </p:sp>
      <p:graphicFrame>
        <p:nvGraphicFramePr>
          <p:cNvPr id="15" name="Diagram 13">
            <a:extLst>
              <a:ext uri="{FF2B5EF4-FFF2-40B4-BE49-F238E27FC236}">
                <a16:creationId xmlns:a16="http://schemas.microsoft.com/office/drawing/2014/main" id="{69319532-33D9-0626-65F2-ED4256CA7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272626"/>
              </p:ext>
            </p:extLst>
          </p:nvPr>
        </p:nvGraphicFramePr>
        <p:xfrm>
          <a:off x="8704915" y="5073166"/>
          <a:ext cx="7022275" cy="510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858667" y="436070"/>
            <a:ext cx="10170720" cy="1217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42"/>
              </a:lnSpc>
            </a:pPr>
            <a:r>
              <a:rPr lang="en-US" sz="7450" b="1">
                <a:solidFill>
                  <a:srgbClr val="000000"/>
                </a:solidFill>
                <a:latin typeface="Cambria"/>
                <a:ea typeface="Cambria"/>
              </a:rPr>
              <a:t>3. Solution : the DMA</a:t>
            </a:r>
          </a:p>
        </p:txBody>
      </p:sp>
      <p:pic>
        <p:nvPicPr>
          <p:cNvPr id="19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7D0342-575A-574B-CC96-8B252B009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946" y="3049495"/>
            <a:ext cx="6795653" cy="3800710"/>
          </a:xfrm>
          <a:prstGeom prst="rect">
            <a:avLst/>
          </a:prstGeom>
        </p:spPr>
      </p:pic>
      <p:sp>
        <p:nvSpPr>
          <p:cNvPr id="23" name="TextBox 21">
            <a:extLst>
              <a:ext uri="{FF2B5EF4-FFF2-40B4-BE49-F238E27FC236}">
                <a16:creationId xmlns:a16="http://schemas.microsoft.com/office/drawing/2014/main" id="{AFB40051-A89A-15ED-FC15-BFA300E3D9E4}"/>
              </a:ext>
            </a:extLst>
          </p:cNvPr>
          <p:cNvSpPr txBox="1"/>
          <p:nvPr/>
        </p:nvSpPr>
        <p:spPr>
          <a:xfrm>
            <a:off x="857931" y="1987111"/>
            <a:ext cx="5661784" cy="1050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35"/>
              </a:lnSpc>
            </a:pPr>
            <a:r>
              <a:rPr lang="en-US" sz="5400" dirty="0">
                <a:solidFill>
                  <a:srgbClr val="000000"/>
                </a:solidFill>
                <a:latin typeface="Bierstadt" panose="020B0004020202020204" pitchFamily="34" charset="0"/>
                <a:ea typeface="Cambria"/>
              </a:rPr>
              <a:t>What is the DMA ?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2EBDB946-2F09-5613-66FD-6F965F3F945B}"/>
              </a:ext>
            </a:extLst>
          </p:cNvPr>
          <p:cNvSpPr txBox="1"/>
          <p:nvPr/>
        </p:nvSpPr>
        <p:spPr>
          <a:xfrm>
            <a:off x="1392245" y="3686671"/>
            <a:ext cx="6097669" cy="891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562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ierstadt" panose="020B0004020202020204" pitchFamily="34" charset="0"/>
                <a:ea typeface="+mn-lt"/>
                <a:cs typeface="+mn-lt"/>
              </a:rPr>
              <a:t>New European legislation on digital markets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2B727C9E-DF65-E094-2888-440126E1DBFE}"/>
              </a:ext>
            </a:extLst>
          </p:cNvPr>
          <p:cNvSpPr txBox="1"/>
          <p:nvPr/>
        </p:nvSpPr>
        <p:spPr>
          <a:xfrm>
            <a:off x="1392246" y="7679597"/>
            <a:ext cx="6097669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561"/>
              </a:lnSpc>
              <a:buFont typeface="Arial"/>
              <a:buChar char="•"/>
            </a:pPr>
            <a:r>
              <a:rPr lang="en-US" sz="2500" dirty="0">
                <a:latin typeface="Bierstadt" panose="020B0004020202020204" pitchFamily="34" charset="0"/>
                <a:ea typeface="+mn-lt"/>
                <a:cs typeface="+mn-lt"/>
              </a:rPr>
              <a:t>Regulate the gatekeepers of the digital world by imposing direct restrictions on the behavior of tech giants</a:t>
            </a:r>
            <a:endParaRPr lang="fr-FR" dirty="0">
              <a:latin typeface="Bierstadt" panose="020B0004020202020204" pitchFamily="34" charset="0"/>
              <a:ea typeface="Cambria"/>
            </a:endParaRPr>
          </a:p>
        </p:txBody>
      </p:sp>
      <p:sp>
        <p:nvSpPr>
          <p:cNvPr id="31" name="Freeform 4">
            <a:extLst>
              <a:ext uri="{FF2B5EF4-FFF2-40B4-BE49-F238E27FC236}">
                <a16:creationId xmlns:a16="http://schemas.microsoft.com/office/drawing/2014/main" id="{38755494-F224-51D6-96B3-0F6E9E7BB956}"/>
              </a:ext>
            </a:extLst>
          </p:cNvPr>
          <p:cNvSpPr/>
          <p:nvPr/>
        </p:nvSpPr>
        <p:spPr>
          <a:xfrm rot="20604468">
            <a:off x="7332280" y="8781844"/>
            <a:ext cx="12504578" cy="4545584"/>
          </a:xfrm>
          <a:custGeom>
            <a:avLst/>
            <a:gdLst/>
            <a:ahLst/>
            <a:cxnLst/>
            <a:rect l="l" t="t" r="r" b="b"/>
            <a:pathLst>
              <a:path w="3293387" h="1197191">
                <a:moveTo>
                  <a:pt x="0" y="0"/>
                </a:moveTo>
                <a:lnTo>
                  <a:pt x="3293387" y="0"/>
                </a:lnTo>
                <a:lnTo>
                  <a:pt x="3293387" y="1197191"/>
                </a:lnTo>
                <a:lnTo>
                  <a:pt x="0" y="1197191"/>
                </a:lnTo>
                <a:close/>
              </a:path>
            </a:pathLst>
          </a:custGeom>
          <a:solidFill>
            <a:srgbClr val="F6F4EF"/>
          </a:solidFill>
        </p:spPr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EBF1FE2F-2DF1-EC08-A15E-606761D5A82A}"/>
              </a:ext>
            </a:extLst>
          </p:cNvPr>
          <p:cNvSpPr txBox="1"/>
          <p:nvPr/>
        </p:nvSpPr>
        <p:spPr>
          <a:xfrm>
            <a:off x="1392246" y="6461027"/>
            <a:ext cx="6097669" cy="89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561"/>
              </a:lnSpc>
              <a:buFont typeface="Arial"/>
              <a:buChar char="•"/>
            </a:pPr>
            <a:r>
              <a:rPr lang="en-US" sz="2500" dirty="0">
                <a:latin typeface="Bierstadt" panose="020B0004020202020204" pitchFamily="34" charset="0"/>
                <a:ea typeface="+mn-lt"/>
                <a:cs typeface="+mn-lt"/>
              </a:rPr>
              <a:t>Came into force on the first of November 2022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B04BAA1B-1070-D4CC-2DC6-6DA9CB4A67C2}"/>
              </a:ext>
            </a:extLst>
          </p:cNvPr>
          <p:cNvSpPr txBox="1"/>
          <p:nvPr/>
        </p:nvSpPr>
        <p:spPr>
          <a:xfrm>
            <a:off x="1392246" y="4886348"/>
            <a:ext cx="6097669" cy="135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562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ierstadt" panose="020B0004020202020204" pitchFamily="34" charset="0"/>
                <a:ea typeface="+mn-lt"/>
                <a:cs typeface="+mn-lt"/>
              </a:rPr>
              <a:t>Proposed In December 2020 alongside the Digital Services Act (DSA) by the European Commission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C9D0AC39-8ED6-E189-52B8-764F4B7B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532" y="1892089"/>
            <a:ext cx="1552970" cy="1552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171" y="2782412"/>
            <a:ext cx="9730777" cy="1809537"/>
            <a:chOff x="0" y="0"/>
            <a:chExt cx="2562838" cy="4765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2838" cy="476586"/>
            </a:xfrm>
            <a:custGeom>
              <a:avLst/>
              <a:gdLst/>
              <a:ahLst/>
              <a:cxnLst/>
              <a:rect l="l" t="t" r="r" b="b"/>
              <a:pathLst>
                <a:path w="2562838" h="476586">
                  <a:moveTo>
                    <a:pt x="0" y="0"/>
                  </a:moveTo>
                  <a:lnTo>
                    <a:pt x="2562838" y="0"/>
                  </a:lnTo>
                  <a:lnTo>
                    <a:pt x="2562838" y="476586"/>
                  </a:lnTo>
                  <a:lnTo>
                    <a:pt x="0" y="476586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4171" y="5427315"/>
            <a:ext cx="9730777" cy="1809537"/>
            <a:chOff x="0" y="0"/>
            <a:chExt cx="2562838" cy="4765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2838" cy="476586"/>
            </a:xfrm>
            <a:custGeom>
              <a:avLst/>
              <a:gdLst/>
              <a:ahLst/>
              <a:cxnLst/>
              <a:rect l="l" t="t" r="r" b="b"/>
              <a:pathLst>
                <a:path w="2562838" h="476586">
                  <a:moveTo>
                    <a:pt x="0" y="0"/>
                  </a:moveTo>
                  <a:lnTo>
                    <a:pt x="2562838" y="0"/>
                  </a:lnTo>
                  <a:lnTo>
                    <a:pt x="2562838" y="476586"/>
                  </a:lnTo>
                  <a:lnTo>
                    <a:pt x="0" y="476586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57400" y="3130435"/>
            <a:ext cx="452199" cy="1103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28"/>
              </a:lnSpc>
            </a:pPr>
            <a:r>
              <a:rPr lang="en-US" sz="6448">
                <a:solidFill>
                  <a:srgbClr val="A66735"/>
                </a:solidFill>
                <a:latin typeface="Assistant Regular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7400" y="5775338"/>
            <a:ext cx="485775" cy="1103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28"/>
              </a:lnSpc>
            </a:pPr>
            <a:r>
              <a:rPr lang="en-US" sz="6448">
                <a:solidFill>
                  <a:srgbClr val="243E4D"/>
                </a:solidFill>
                <a:latin typeface="Assistant Regular Bold"/>
              </a:rPr>
              <a:t>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14073" y="3307750"/>
            <a:ext cx="7495717" cy="940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1"/>
              </a:lnSpc>
            </a:pPr>
            <a:r>
              <a:rPr lang="en-US" sz="4000" dirty="0">
                <a:latin typeface="Bierstadt" panose="020B0004020202020204" pitchFamily="34" charset="0"/>
                <a:ea typeface="+mn-lt"/>
                <a:cs typeface="+mn-lt"/>
              </a:rPr>
              <a:t>Reduce barriers to entry to digital markets</a:t>
            </a:r>
            <a:endParaRPr lang="fr-FR" sz="4000" dirty="0">
              <a:latin typeface="Bierstadt" panose="020B0004020202020204" pitchFamily="34" charset="0"/>
              <a:ea typeface="Cambria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8F295DFA-AB7C-6EA5-E0FC-5DC6896D9682}"/>
              </a:ext>
            </a:extLst>
          </p:cNvPr>
          <p:cNvSpPr txBox="1"/>
          <p:nvPr/>
        </p:nvSpPr>
        <p:spPr>
          <a:xfrm>
            <a:off x="593435" y="721309"/>
            <a:ext cx="6738659" cy="1032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35"/>
              </a:lnSpc>
            </a:pPr>
            <a:r>
              <a:rPr lang="en-US" sz="5400" dirty="0">
                <a:solidFill>
                  <a:srgbClr val="000000"/>
                </a:solidFill>
                <a:latin typeface="Cambria"/>
                <a:ea typeface="Cambria"/>
              </a:rPr>
              <a:t>Main goals of the DMA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97E106-CFCE-052B-91D8-0D6DECA8873A}"/>
              </a:ext>
            </a:extLst>
          </p:cNvPr>
          <p:cNvSpPr txBox="1"/>
          <p:nvPr/>
        </p:nvSpPr>
        <p:spPr>
          <a:xfrm>
            <a:off x="2624178" y="8306115"/>
            <a:ext cx="853730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/>
                <a:ea typeface="Cambria"/>
              </a:rPr>
              <a:t> </a:t>
            </a:r>
            <a:r>
              <a:rPr lang="en-US" sz="3200" dirty="0">
                <a:latin typeface="Bierstadt" panose="020B0004020202020204" pitchFamily="34" charset="0"/>
                <a:ea typeface="Cambria"/>
              </a:rPr>
              <a:t>innovation, growth and competitiveness, both in the European single market and globally.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0D7B4D13-BCD7-DD32-F5D5-D91A15AFC26F}"/>
              </a:ext>
            </a:extLst>
          </p:cNvPr>
          <p:cNvSpPr txBox="1"/>
          <p:nvPr/>
        </p:nvSpPr>
        <p:spPr>
          <a:xfrm>
            <a:off x="2214073" y="6151024"/>
            <a:ext cx="7410702" cy="495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61"/>
              </a:lnSpc>
            </a:pPr>
            <a:r>
              <a:rPr lang="en-US" sz="4000" dirty="0">
                <a:ea typeface="+mn-lt"/>
                <a:cs typeface="+mn-lt"/>
              </a:rPr>
              <a:t>Fight anti-competitive practices</a:t>
            </a:r>
            <a:endParaRPr lang="fr-FR" sz="4000" dirty="0"/>
          </a:p>
        </p:txBody>
      </p:sp>
      <p:sp>
        <p:nvSpPr>
          <p:cNvPr id="21" name="Flèche : courbe vers la droite 20">
            <a:extLst>
              <a:ext uri="{FF2B5EF4-FFF2-40B4-BE49-F238E27FC236}">
                <a16:creationId xmlns:a16="http://schemas.microsoft.com/office/drawing/2014/main" id="{917223A8-4BDC-3882-0459-3CF20BA59A18}"/>
              </a:ext>
            </a:extLst>
          </p:cNvPr>
          <p:cNvSpPr/>
          <p:nvPr/>
        </p:nvSpPr>
        <p:spPr>
          <a:xfrm>
            <a:off x="1048536" y="7642040"/>
            <a:ext cx="1114661" cy="13224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2" name="Image 22" descr="Une image contenant personne, intérieur, souriant&#10;&#10;Description générée automatiquement">
            <a:extLst>
              <a:ext uri="{FF2B5EF4-FFF2-40B4-BE49-F238E27FC236}">
                <a16:creationId xmlns:a16="http://schemas.microsoft.com/office/drawing/2014/main" id="{7BF11FDE-3F9D-1D1C-0825-B7ACB609F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293" y="3840407"/>
            <a:ext cx="2743200" cy="364527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0E1AF65-2B28-0434-E982-90EA96C1C17A}"/>
              </a:ext>
            </a:extLst>
          </p:cNvPr>
          <p:cNvSpPr txBox="1"/>
          <p:nvPr/>
        </p:nvSpPr>
        <p:spPr>
          <a:xfrm>
            <a:off x="11626483" y="720752"/>
            <a:ext cx="628555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Bierstadt" panose="020B0004020202020204" pitchFamily="34" charset="0"/>
                <a:ea typeface="Cambria"/>
                <a:cs typeface="Calibri"/>
              </a:rPr>
              <a:t>"The DMA will profoundly change the digital landscape. With this rule, the European Union is taking a proactive approach to ensure fair, transparent and contestable digital markets".</a:t>
            </a:r>
          </a:p>
        </p:txBody>
      </p:sp>
      <p:sp>
        <p:nvSpPr>
          <p:cNvPr id="24" name="Bulle narrative : rectangle à coins arrondis 23">
            <a:extLst>
              <a:ext uri="{FF2B5EF4-FFF2-40B4-BE49-F238E27FC236}">
                <a16:creationId xmlns:a16="http://schemas.microsoft.com/office/drawing/2014/main" id="{9A1E9728-6427-F35C-9356-FBD880109304}"/>
              </a:ext>
            </a:extLst>
          </p:cNvPr>
          <p:cNvSpPr/>
          <p:nvPr/>
        </p:nvSpPr>
        <p:spPr>
          <a:xfrm>
            <a:off x="11392214" y="377852"/>
            <a:ext cx="6508484" cy="292834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F50AB4-D6ED-2963-F8F0-1DCC9A4C7C0E}"/>
              </a:ext>
            </a:extLst>
          </p:cNvPr>
          <p:cNvSpPr txBox="1"/>
          <p:nvPr/>
        </p:nvSpPr>
        <p:spPr>
          <a:xfrm>
            <a:off x="12363292" y="7767677"/>
            <a:ext cx="38106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Bierstadt" panose="020B0004020202020204" pitchFamily="34" charset="0"/>
                <a:ea typeface="Cambria"/>
              </a:rPr>
              <a:t>Margrethe Vestager, Executive Vice President of the European Commission</a:t>
            </a:r>
            <a:endParaRPr lang="fr-FR" sz="2400" dirty="0">
              <a:latin typeface="Bierstadt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285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6">
            <a:extLst>
              <a:ext uri="{FF2B5EF4-FFF2-40B4-BE49-F238E27FC236}">
                <a16:creationId xmlns:a16="http://schemas.microsoft.com/office/drawing/2014/main" id="{2B727C9E-DF65-E094-2888-440126E1DBFE}"/>
              </a:ext>
            </a:extLst>
          </p:cNvPr>
          <p:cNvSpPr txBox="1"/>
          <p:nvPr/>
        </p:nvSpPr>
        <p:spPr>
          <a:xfrm>
            <a:off x="2582477" y="755473"/>
            <a:ext cx="1288009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1"/>
              </a:lnSpc>
            </a:pPr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The DMA aims to establish rules of conduct regarding economic and anti-competitive behavior. These rules apply only to </a:t>
            </a:r>
            <a:r>
              <a:rPr lang="en-US" sz="3200" b="1" dirty="0">
                <a:latin typeface="Bierstadt" panose="020B0004020202020204" pitchFamily="34" charset="0"/>
                <a:ea typeface="+mn-lt"/>
                <a:cs typeface="+mn-lt"/>
              </a:rPr>
              <a:t>gatekeepers</a:t>
            </a:r>
            <a:endParaRPr lang="fr-FR" sz="3200" dirty="0">
              <a:latin typeface="Bierstadt" panose="020B0004020202020204" pitchFamily="34" charset="0"/>
              <a:ea typeface="Cambria"/>
            </a:endParaRPr>
          </a:p>
        </p:txBody>
      </p:sp>
      <p:sp>
        <p:nvSpPr>
          <p:cNvPr id="31" name="Freeform 4">
            <a:extLst>
              <a:ext uri="{FF2B5EF4-FFF2-40B4-BE49-F238E27FC236}">
                <a16:creationId xmlns:a16="http://schemas.microsoft.com/office/drawing/2014/main" id="{38755494-F224-51D6-96B3-0F6E9E7BB956}"/>
              </a:ext>
            </a:extLst>
          </p:cNvPr>
          <p:cNvSpPr/>
          <p:nvPr/>
        </p:nvSpPr>
        <p:spPr>
          <a:xfrm rot="20604468">
            <a:off x="7332280" y="8781844"/>
            <a:ext cx="12504578" cy="4545584"/>
          </a:xfrm>
          <a:custGeom>
            <a:avLst/>
            <a:gdLst/>
            <a:ahLst/>
            <a:cxnLst/>
            <a:rect l="l" t="t" r="r" b="b"/>
            <a:pathLst>
              <a:path w="3293387" h="1197191">
                <a:moveTo>
                  <a:pt x="0" y="0"/>
                </a:moveTo>
                <a:lnTo>
                  <a:pt x="3293387" y="0"/>
                </a:lnTo>
                <a:lnTo>
                  <a:pt x="3293387" y="1197191"/>
                </a:lnTo>
                <a:lnTo>
                  <a:pt x="0" y="1197191"/>
                </a:lnTo>
                <a:close/>
              </a:path>
            </a:pathLst>
          </a:custGeom>
          <a:solidFill>
            <a:srgbClr val="F6F4EF"/>
          </a:solidFill>
        </p:spPr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12996C67-8457-8416-0FED-56659288B0F9}"/>
              </a:ext>
            </a:extLst>
          </p:cNvPr>
          <p:cNvSpPr/>
          <p:nvPr/>
        </p:nvSpPr>
        <p:spPr>
          <a:xfrm>
            <a:off x="1020198" y="831272"/>
            <a:ext cx="1076876" cy="736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42CFA7E1-519E-69D7-0E42-075437434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722" y="2475110"/>
            <a:ext cx="4840274" cy="2285631"/>
          </a:xfrm>
          <a:prstGeom prst="rect">
            <a:avLst/>
          </a:prstGeom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id="{78C2D5EC-44B6-3322-88B7-00C73ABBC62F}"/>
              </a:ext>
            </a:extLst>
          </p:cNvPr>
          <p:cNvSpPr txBox="1"/>
          <p:nvPr/>
        </p:nvSpPr>
        <p:spPr>
          <a:xfrm>
            <a:off x="475956" y="2125184"/>
            <a:ext cx="800581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3200" b="1">
              <a:latin typeface="Cambria"/>
              <a:ea typeface="+mn-lt"/>
              <a:cs typeface="+mn-lt"/>
            </a:endParaRPr>
          </a:p>
          <a:p>
            <a:pPr>
              <a:lnSpc>
                <a:spcPts val="3561"/>
              </a:lnSpc>
            </a:pPr>
            <a:endParaRPr lang="en-US" sz="2500">
              <a:latin typeface="Cambria"/>
              <a:cs typeface="Calibri"/>
            </a:endParaRPr>
          </a:p>
          <a:p>
            <a:pPr marL="457200" indent="-457200">
              <a:lnSpc>
                <a:spcPts val="3561"/>
              </a:lnSpc>
              <a:buAutoNum type="arabicPeriod"/>
            </a:pPr>
            <a:endParaRPr lang="en-US" sz="2500">
              <a:latin typeface="Calibri"/>
              <a:ea typeface="Cambria"/>
              <a:cs typeface="Calibri"/>
            </a:endParaRP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494518B0-41C5-6278-122C-0CA482AEAE23}"/>
              </a:ext>
            </a:extLst>
          </p:cNvPr>
          <p:cNvSpPr txBox="1"/>
          <p:nvPr/>
        </p:nvSpPr>
        <p:spPr>
          <a:xfrm>
            <a:off x="479872" y="2081016"/>
            <a:ext cx="9525629" cy="69865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Cambria"/>
              <a:ea typeface="+mn-lt"/>
              <a:cs typeface="+mn-lt"/>
            </a:endParaRPr>
          </a:p>
          <a:p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Then, what is a Gatekeeper ? </a:t>
            </a:r>
            <a:endParaRPr lang="en-US" dirty="0">
              <a:latin typeface="Bierstadt" panose="020B0004020202020204" pitchFamily="34" charset="0"/>
            </a:endParaRPr>
          </a:p>
          <a:p>
            <a:endParaRPr lang="en-US" sz="3200" dirty="0">
              <a:latin typeface="Bierstadt" panose="020B0004020202020204" pitchFamily="34" charset="0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A company providing essential platform services.</a:t>
            </a:r>
            <a:endParaRPr lang="en-US" sz="3200" dirty="0"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3 cumulative conditions </a:t>
            </a:r>
            <a:endParaRPr lang="en-US" sz="3200" dirty="0">
              <a:latin typeface="Bierstadt" panose="020B0004020202020204" pitchFamily="34" charset="0"/>
              <a:ea typeface="Cambria"/>
              <a:cs typeface="Calibri"/>
            </a:endParaRPr>
          </a:p>
          <a:p>
            <a:endParaRPr lang="en-US" sz="3200" dirty="0">
              <a:latin typeface="Bierstadt" panose="020B0004020202020204" pitchFamily="34" charset="0"/>
              <a:ea typeface="+mn-lt"/>
              <a:cs typeface="+mn-lt"/>
            </a:endParaRPr>
          </a:p>
          <a:p>
            <a:endParaRPr lang="en-US" sz="3200" dirty="0">
              <a:latin typeface="Bierstadt" panose="020B0004020202020204" pitchFamily="34" charset="0"/>
              <a:ea typeface="+mn-lt"/>
              <a:cs typeface="+mn-lt"/>
            </a:endParaRPr>
          </a:p>
          <a:p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Once the company is qualified as a gatekeeper, new rules will impose obligations on them </a:t>
            </a:r>
            <a:endParaRPr lang="en-US" dirty="0">
              <a:latin typeface="Bierstadt" panose="020B0004020202020204" pitchFamily="34" charset="0"/>
              <a:ea typeface="+mn-lt"/>
              <a:cs typeface="+mn-lt"/>
            </a:endParaRPr>
          </a:p>
          <a:p>
            <a:endParaRPr lang="en-US" sz="3200" dirty="0">
              <a:latin typeface="Bierstadt" panose="020B0004020202020204" pitchFamily="34" charset="0"/>
              <a:ea typeface="+mn-lt"/>
              <a:cs typeface="+mn-lt"/>
            </a:endParaRPr>
          </a:p>
          <a:p>
            <a:endParaRPr lang="en-US" sz="3200" dirty="0">
              <a:latin typeface="Bierstadt" panose="020B0004020202020204" pitchFamily="34" charset="0"/>
              <a:ea typeface="+mn-lt"/>
              <a:cs typeface="+mn-lt"/>
            </a:endParaRPr>
          </a:p>
          <a:p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The violation of their obligations will lead to heavy sanctions </a:t>
            </a:r>
            <a:endParaRPr lang="en-US" sz="3200" dirty="0">
              <a:latin typeface="Bierstadt" panose="020B0004020202020204" pitchFamily="34" charset="0"/>
              <a:cs typeface="Calibri"/>
            </a:endParaRPr>
          </a:p>
          <a:p>
            <a:endParaRPr lang="en-US" sz="3200" dirty="0">
              <a:latin typeface="Cambria"/>
              <a:ea typeface="Cambria"/>
              <a:cs typeface="Times New Roman"/>
            </a:endParaRPr>
          </a:p>
        </p:txBody>
      </p:sp>
      <p:pic>
        <p:nvPicPr>
          <p:cNvPr id="10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274B99-7A26-316A-522F-BEB942BA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120" y="7555719"/>
            <a:ext cx="2270886" cy="2014668"/>
          </a:xfrm>
          <a:prstGeom prst="rect">
            <a:avLst/>
          </a:prstGeom>
        </p:spPr>
      </p:pic>
      <p:pic>
        <p:nvPicPr>
          <p:cNvPr id="13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060C43E-46EE-BECA-6647-3D7D5A4E4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2" t="-976" r="403" b="-318"/>
          <a:stretch/>
        </p:blipFill>
        <p:spPr>
          <a:xfrm>
            <a:off x="9756120" y="5147279"/>
            <a:ext cx="1827303" cy="19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4">
            <a:extLst>
              <a:ext uri="{FF2B5EF4-FFF2-40B4-BE49-F238E27FC236}">
                <a16:creationId xmlns:a16="http://schemas.microsoft.com/office/drawing/2014/main" id="{38755494-F224-51D6-96B3-0F6E9E7BB956}"/>
              </a:ext>
            </a:extLst>
          </p:cNvPr>
          <p:cNvSpPr/>
          <p:nvPr/>
        </p:nvSpPr>
        <p:spPr>
          <a:xfrm rot="20604468">
            <a:off x="7332280" y="8781844"/>
            <a:ext cx="12504578" cy="4545584"/>
          </a:xfrm>
          <a:custGeom>
            <a:avLst/>
            <a:gdLst/>
            <a:ahLst/>
            <a:cxnLst/>
            <a:rect l="l" t="t" r="r" b="b"/>
            <a:pathLst>
              <a:path w="3293387" h="1197191">
                <a:moveTo>
                  <a:pt x="0" y="0"/>
                </a:moveTo>
                <a:lnTo>
                  <a:pt x="3293387" y="0"/>
                </a:lnTo>
                <a:lnTo>
                  <a:pt x="3293387" y="1197191"/>
                </a:lnTo>
                <a:lnTo>
                  <a:pt x="0" y="1197191"/>
                </a:lnTo>
                <a:close/>
              </a:path>
            </a:pathLst>
          </a:custGeom>
          <a:solidFill>
            <a:srgbClr val="F6F4EF"/>
          </a:solidFill>
        </p:spPr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516C9220-D5B2-215E-0CEC-1B85FF12E938}"/>
              </a:ext>
            </a:extLst>
          </p:cNvPr>
          <p:cNvSpPr txBox="1"/>
          <p:nvPr/>
        </p:nvSpPr>
        <p:spPr>
          <a:xfrm>
            <a:off x="706790" y="551276"/>
            <a:ext cx="6738659" cy="1032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35"/>
              </a:lnSpc>
            </a:pPr>
            <a:r>
              <a:rPr lang="en-US" sz="5400" dirty="0">
                <a:solidFill>
                  <a:srgbClr val="000000"/>
                </a:solidFill>
                <a:latin typeface="Cambria"/>
                <a:ea typeface="Cambria"/>
              </a:rPr>
              <a:t>Benefits of the DMA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7E6783-AA96-5C7A-C1E6-EB2737FB46E8}"/>
              </a:ext>
            </a:extLst>
          </p:cNvPr>
          <p:cNvSpPr txBox="1"/>
          <p:nvPr/>
        </p:nvSpPr>
        <p:spPr>
          <a:xfrm>
            <a:off x="706582" y="2232157"/>
            <a:ext cx="12510654" cy="68941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Calibri"/>
              </a:rPr>
              <a:t>For </a:t>
            </a:r>
            <a:r>
              <a:rPr lang="en-US" sz="3200" b="1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Calibri"/>
              </a:rPr>
              <a:t>SME's</a:t>
            </a: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Calibri"/>
              </a:rPr>
              <a:t> (small and medium-sized enterprises) :</a:t>
            </a:r>
          </a:p>
          <a:p>
            <a:endParaRPr lang="en-US" sz="3200" dirty="0">
              <a:solidFill>
                <a:srgbClr val="404040"/>
              </a:solidFill>
              <a:latin typeface="Bierstadt" panose="020B0004020202020204" pitchFamily="34" charset="0"/>
              <a:ea typeface="Cambria"/>
              <a:cs typeface="Calibri"/>
            </a:endParaRPr>
          </a:p>
          <a:p>
            <a:endParaRPr lang="en-US" sz="3200" dirty="0">
              <a:solidFill>
                <a:srgbClr val="404040"/>
              </a:solidFill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Calibri"/>
              </a:rPr>
              <a:t>Business users who depend on gatekeepers to offer their services in the single market will have a </a:t>
            </a:r>
            <a:r>
              <a:rPr lang="en-US" sz="3200" b="1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Calibri"/>
              </a:rPr>
              <a:t>fairer business environment</a:t>
            </a: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Calibri"/>
              </a:rPr>
              <a:t>.</a:t>
            </a:r>
            <a:endParaRPr lang="fr-FR" sz="3200" dirty="0"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404040"/>
              </a:solidFill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404040"/>
              </a:solidFill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404040"/>
              </a:solidFill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Calibri"/>
              </a:rPr>
              <a:t>Innovators and technology start-ups will have new opportunities to compete and innovate in the online platform environment </a:t>
            </a:r>
            <a:r>
              <a:rPr lang="en-US" sz="3200" b="1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Calibri"/>
              </a:rPr>
              <a:t>without having to comply with unfair terms and conditions</a:t>
            </a: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Calibri"/>
              </a:rPr>
              <a:t> limiting their development.</a:t>
            </a:r>
            <a:endParaRPr lang="fr-FR" dirty="0">
              <a:solidFill>
                <a:srgbClr val="000000"/>
              </a:solidFill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404040"/>
              </a:solidFill>
              <a:latin typeface="Times New Roman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4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BA1CD32-2F7E-CCC2-04E6-1D58C8238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66" b="11170"/>
          <a:stretch/>
        </p:blipFill>
        <p:spPr>
          <a:xfrm>
            <a:off x="13266082" y="3483081"/>
            <a:ext cx="2590733" cy="1573753"/>
          </a:xfrm>
          <a:prstGeom prst="rect">
            <a:avLst/>
          </a:prstGeom>
        </p:spPr>
      </p:pic>
      <p:pic>
        <p:nvPicPr>
          <p:cNvPr id="15" name="Image 15" descr="Une image contenant texte, femme&#10;&#10;Description générée automatiquement">
            <a:extLst>
              <a:ext uri="{FF2B5EF4-FFF2-40B4-BE49-F238E27FC236}">
                <a16:creationId xmlns:a16="http://schemas.microsoft.com/office/drawing/2014/main" id="{F51A2A87-AEB6-0FC8-E558-290F69CF7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4111" y="6061789"/>
            <a:ext cx="2743200" cy="20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995532">
            <a:off x="7332280" y="8781844"/>
            <a:ext cx="12504578" cy="4545584"/>
            <a:chOff x="0" y="0"/>
            <a:chExt cx="3293387" cy="1197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3387" cy="1197191"/>
            </a:xfrm>
            <a:custGeom>
              <a:avLst/>
              <a:gdLst/>
              <a:ahLst/>
              <a:cxnLst/>
              <a:rect l="l" t="t" r="r" b="b"/>
              <a:pathLst>
                <a:path w="3293387" h="1197191">
                  <a:moveTo>
                    <a:pt x="0" y="0"/>
                  </a:moveTo>
                  <a:lnTo>
                    <a:pt x="3293387" y="0"/>
                  </a:lnTo>
                  <a:lnTo>
                    <a:pt x="3293387" y="1197191"/>
                  </a:lnTo>
                  <a:lnTo>
                    <a:pt x="0" y="1197191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63BA3C6B-1A58-4ABA-A801-8DD2FCBC191E}"/>
              </a:ext>
            </a:extLst>
          </p:cNvPr>
          <p:cNvSpPr txBox="1"/>
          <p:nvPr/>
        </p:nvSpPr>
        <p:spPr>
          <a:xfrm>
            <a:off x="702667" y="2229093"/>
            <a:ext cx="12880098" cy="624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61"/>
              </a:lnSpc>
            </a:pPr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For </a:t>
            </a:r>
            <a:r>
              <a:rPr lang="en-US" sz="3200" b="1" dirty="0">
                <a:latin typeface="Bierstadt" panose="020B0004020202020204" pitchFamily="34" charset="0"/>
                <a:ea typeface="+mn-lt"/>
                <a:cs typeface="+mn-lt"/>
              </a:rPr>
              <a:t>the consumers</a:t>
            </a:r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 :</a:t>
            </a:r>
          </a:p>
          <a:p>
            <a:pPr marL="457200" indent="-457200">
              <a:buFont typeface="Arial,Sans-Serif"/>
              <a:buChar char="•"/>
            </a:pPr>
            <a:endParaRPr lang="en-US" sz="3200" dirty="0">
              <a:solidFill>
                <a:srgbClr val="404040"/>
              </a:solidFill>
              <a:latin typeface="Bierstadt" panose="020B0004020202020204" pitchFamily="34" charset="0"/>
              <a:ea typeface="Cambria"/>
              <a:cs typeface="Times New Roman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keep </a:t>
            </a:r>
            <a:r>
              <a:rPr lang="en-US" sz="3200" b="1" dirty="0">
                <a:latin typeface="Bierstadt" panose="020B0004020202020204" pitchFamily="34" charset="0"/>
                <a:ea typeface="+mn-lt"/>
                <a:cs typeface="+mn-lt"/>
              </a:rPr>
              <a:t>control over their personal data</a:t>
            </a:r>
            <a:endParaRPr lang="en-US" sz="3200" b="1" dirty="0">
              <a:solidFill>
                <a:srgbClr val="404040"/>
              </a:solidFill>
              <a:latin typeface="Bierstadt" panose="020B0004020202020204" pitchFamily="34" charset="0"/>
              <a:ea typeface="Cambria"/>
              <a:cs typeface="Times New Roman"/>
            </a:endParaRPr>
          </a:p>
          <a:p>
            <a:pPr marL="457200" indent="-457200">
              <a:buFont typeface="Arial,Sans-Serif"/>
              <a:buChar char="•"/>
            </a:pPr>
            <a:endParaRPr lang="en-US" sz="3200" dirty="0"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endParaRPr lang="en-US" sz="3200" dirty="0">
              <a:solidFill>
                <a:srgbClr val="000000"/>
              </a:solidFill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Times New Roman"/>
              </a:rPr>
              <a:t>Consumers will have </a:t>
            </a:r>
            <a:r>
              <a:rPr lang="en-US" sz="3200" b="1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Times New Roman"/>
              </a:rPr>
              <a:t>more and better services</a:t>
            </a: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Times New Roman"/>
              </a:rPr>
              <a:t> to choose from, more opportunities to </a:t>
            </a:r>
            <a:r>
              <a:rPr lang="en-US" sz="3200" b="1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Times New Roman"/>
              </a:rPr>
              <a:t>switch</a:t>
            </a: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Times New Roman"/>
              </a:rPr>
              <a:t> their provider if they wish so, </a:t>
            </a:r>
            <a:r>
              <a:rPr lang="en-US" sz="3200" b="1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Times New Roman"/>
              </a:rPr>
              <a:t>direct access to services</a:t>
            </a: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Times New Roman"/>
              </a:rPr>
              <a:t>, and </a:t>
            </a:r>
            <a:r>
              <a:rPr lang="en-US" sz="3200" b="1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Times New Roman"/>
              </a:rPr>
              <a:t>fairer prices</a:t>
            </a: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Cambria"/>
                <a:cs typeface="Times New Roman"/>
              </a:rPr>
              <a:t>.</a:t>
            </a:r>
            <a:endParaRPr lang="en-US" sz="3200" dirty="0"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endParaRPr lang="en-US" sz="3200" dirty="0">
              <a:solidFill>
                <a:srgbClr val="404040"/>
              </a:solidFill>
              <a:latin typeface="Bierstadt" panose="020B0004020202020204" pitchFamily="34" charset="0"/>
              <a:ea typeface="Cambria"/>
              <a:cs typeface="Times New Roman"/>
            </a:endParaRPr>
          </a:p>
          <a:p>
            <a:pPr>
              <a:lnSpc>
                <a:spcPts val="3561"/>
              </a:lnSpc>
            </a:pPr>
            <a:endParaRPr lang="en-US" sz="3200" dirty="0">
              <a:latin typeface="Bierstadt" panose="020B0004020202020204" pitchFamily="34" charset="0"/>
              <a:ea typeface="Cambria"/>
              <a:cs typeface="Calibri"/>
            </a:endParaRPr>
          </a:p>
          <a:p>
            <a:pPr>
              <a:lnSpc>
                <a:spcPts val="3561"/>
              </a:lnSpc>
            </a:pPr>
            <a:r>
              <a:rPr lang="en-US" sz="3200" dirty="0">
                <a:latin typeface="Bierstadt" panose="020B0004020202020204" pitchFamily="34" charset="0"/>
                <a:ea typeface="Cambria"/>
                <a:cs typeface="Calibri"/>
              </a:rPr>
              <a:t>E.g. : Interoperability</a:t>
            </a:r>
          </a:p>
          <a:p>
            <a:pPr>
              <a:lnSpc>
                <a:spcPts val="3561"/>
              </a:lnSpc>
            </a:pPr>
            <a:endParaRPr lang="en-US" sz="3200" dirty="0">
              <a:latin typeface="Cambria"/>
              <a:ea typeface="Cambria"/>
              <a:cs typeface="Calibri"/>
            </a:endParaRPr>
          </a:p>
          <a:p>
            <a:pPr>
              <a:lnSpc>
                <a:spcPts val="3561"/>
              </a:lnSpc>
            </a:pPr>
            <a:endParaRPr lang="en-US" sz="3200" dirty="0">
              <a:latin typeface="Cambria"/>
              <a:ea typeface="Cambria"/>
              <a:cs typeface="Calibri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836B3915-68DE-0F52-FC57-58DA4B204B7C}"/>
              </a:ext>
            </a:extLst>
          </p:cNvPr>
          <p:cNvSpPr txBox="1"/>
          <p:nvPr/>
        </p:nvSpPr>
        <p:spPr>
          <a:xfrm>
            <a:off x="706790" y="551276"/>
            <a:ext cx="6738659" cy="1032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35"/>
              </a:lnSpc>
            </a:pPr>
            <a:r>
              <a:rPr lang="en-US" sz="5400">
                <a:solidFill>
                  <a:srgbClr val="000000"/>
                </a:solidFill>
                <a:latin typeface="Cambria"/>
                <a:ea typeface="Cambria"/>
              </a:rPr>
              <a:t>Benefits of the DMA</a:t>
            </a:r>
          </a:p>
        </p:txBody>
      </p:sp>
      <p:pic>
        <p:nvPicPr>
          <p:cNvPr id="18" name="Image 18">
            <a:extLst>
              <a:ext uri="{FF2B5EF4-FFF2-40B4-BE49-F238E27FC236}">
                <a16:creationId xmlns:a16="http://schemas.microsoft.com/office/drawing/2014/main" id="{64FCE098-6A71-FAF5-CA12-33C5D4FA0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020" y="6300311"/>
            <a:ext cx="1723002" cy="2012776"/>
          </a:xfrm>
          <a:prstGeom prst="rect">
            <a:avLst/>
          </a:prstGeom>
        </p:spPr>
      </p:pic>
      <p:pic>
        <p:nvPicPr>
          <p:cNvPr id="19" name="Image 19" descr="Une image contenant texte, dôme, bâtiment&#10;&#10;Description générée automatiquement">
            <a:extLst>
              <a:ext uri="{FF2B5EF4-FFF2-40B4-BE49-F238E27FC236}">
                <a16:creationId xmlns:a16="http://schemas.microsoft.com/office/drawing/2014/main" id="{3F4AF3CF-1CA6-5B1E-971F-F3885F85C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194" y="2302532"/>
            <a:ext cx="3092161" cy="1978996"/>
          </a:xfrm>
          <a:prstGeom prst="rect">
            <a:avLst/>
          </a:prstGeom>
        </p:spPr>
      </p:pic>
      <p:pic>
        <p:nvPicPr>
          <p:cNvPr id="20" name="Image 20">
            <a:extLst>
              <a:ext uri="{FF2B5EF4-FFF2-40B4-BE49-F238E27FC236}">
                <a16:creationId xmlns:a16="http://schemas.microsoft.com/office/drawing/2014/main" id="{0CC1D5C3-8D11-CBDD-EEFA-60915DD4C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896" y="4256494"/>
            <a:ext cx="3461117" cy="25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995532">
            <a:off x="7332280" y="8781844"/>
            <a:ext cx="12504578" cy="4545584"/>
            <a:chOff x="0" y="0"/>
            <a:chExt cx="3293387" cy="1197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3387" cy="1197191"/>
            </a:xfrm>
            <a:custGeom>
              <a:avLst/>
              <a:gdLst/>
              <a:ahLst/>
              <a:cxnLst/>
              <a:rect l="l" t="t" r="r" b="b"/>
              <a:pathLst>
                <a:path w="3293387" h="1197191">
                  <a:moveTo>
                    <a:pt x="0" y="0"/>
                  </a:moveTo>
                  <a:lnTo>
                    <a:pt x="3293387" y="0"/>
                  </a:lnTo>
                  <a:lnTo>
                    <a:pt x="3293387" y="1197191"/>
                  </a:lnTo>
                  <a:lnTo>
                    <a:pt x="0" y="1197191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63BA3C6B-1A58-4ABA-A801-8DD2FCBC191E}"/>
              </a:ext>
            </a:extLst>
          </p:cNvPr>
          <p:cNvSpPr txBox="1"/>
          <p:nvPr/>
        </p:nvSpPr>
        <p:spPr>
          <a:xfrm>
            <a:off x="702667" y="2229093"/>
            <a:ext cx="12256644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61"/>
              </a:lnSpc>
            </a:pPr>
            <a:r>
              <a:rPr lang="en-US" sz="3200" b="1" dirty="0">
                <a:latin typeface="Bierstadt" panose="020B0004020202020204" pitchFamily="34" charset="0"/>
                <a:ea typeface="+mn-lt"/>
                <a:cs typeface="+mn-lt"/>
              </a:rPr>
              <a:t>Overall </a:t>
            </a:r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benefits :</a:t>
            </a:r>
          </a:p>
          <a:p>
            <a:pPr>
              <a:lnSpc>
                <a:spcPts val="3561"/>
              </a:lnSpc>
            </a:pPr>
            <a:endParaRPr lang="en-US" sz="3200" dirty="0">
              <a:latin typeface="Bierstadt" panose="020B0004020202020204" pitchFamily="34" charset="0"/>
              <a:ea typeface="+mn-lt"/>
              <a:cs typeface="+mn-lt"/>
            </a:endParaRPr>
          </a:p>
          <a:p>
            <a:pPr>
              <a:lnSpc>
                <a:spcPts val="3561"/>
              </a:lnSpc>
            </a:pPr>
            <a:endParaRPr lang="en-US" sz="3200" dirty="0">
              <a:latin typeface="Bierstadt" panose="020B0004020202020204" pitchFamily="34" charset="0"/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200" b="1" dirty="0">
                <a:latin typeface="Bierstadt" panose="020B0004020202020204" pitchFamily="34" charset="0"/>
                <a:ea typeface="+mn-lt"/>
                <a:cs typeface="+mn-lt"/>
              </a:rPr>
              <a:t>Ensure fair and open digital markets</a:t>
            </a:r>
            <a:r>
              <a:rPr lang="en-US" sz="3200" dirty="0">
                <a:latin typeface="Bierstadt" panose="020B0004020202020204" pitchFamily="34" charset="0"/>
                <a:ea typeface="+mn-lt"/>
                <a:cs typeface="+mn-lt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Bierstadt" panose="020B0004020202020204" pitchFamily="34" charset="0"/>
                <a:ea typeface="+mn-lt"/>
                <a:cs typeface="Calibri"/>
              </a:rPr>
              <a:t> </a:t>
            </a:r>
            <a:r>
              <a:rPr lang="en-US" sz="3200" dirty="0">
                <a:solidFill>
                  <a:srgbClr val="404040"/>
                </a:solidFill>
                <a:latin typeface="Bierstadt" panose="020B0004020202020204" pitchFamily="34" charset="0"/>
                <a:ea typeface="+mn-lt"/>
                <a:cs typeface="Times New Roman"/>
              </a:rPr>
              <a:t>Gatekeepers will keep all opportunities to innovate and offer new services. They will simply not be allowed to use unfair practices towards the business users and customers </a:t>
            </a:r>
          </a:p>
          <a:p>
            <a:pPr marL="457200" indent="-457200">
              <a:buFont typeface="Arial,Sans-Serif"/>
              <a:buChar char="•"/>
            </a:pPr>
            <a:endParaRPr lang="en-US" sz="3200" dirty="0">
              <a:solidFill>
                <a:srgbClr val="404040"/>
              </a:solidFill>
              <a:latin typeface="Bierstadt" panose="020B0004020202020204" pitchFamily="34" charset="0"/>
              <a:ea typeface="+mn-lt"/>
              <a:cs typeface="Times New Roman"/>
            </a:endParaRPr>
          </a:p>
          <a:p>
            <a:pPr marL="457200" indent="-457200">
              <a:buFont typeface="Arial,Sans-Serif"/>
              <a:buChar char="•"/>
            </a:pPr>
            <a:endParaRPr lang="en-US" sz="3200" dirty="0">
              <a:latin typeface="Bierstadt" panose="020B0004020202020204" pitchFamily="34" charset="0"/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endParaRPr lang="en-US" sz="3200" dirty="0">
              <a:latin typeface="Bierstadt" panose="020B0004020202020204" pitchFamily="34" charset="0"/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200" b="1" dirty="0">
                <a:latin typeface="Bierstadt" panose="020B0004020202020204" pitchFamily="34" charset="0"/>
                <a:ea typeface="+mn-lt"/>
                <a:cs typeface="+mn-lt"/>
              </a:rPr>
              <a:t>Ex-ante regulation</a:t>
            </a:r>
            <a:endParaRPr lang="en-US" sz="3200" b="1" dirty="0">
              <a:solidFill>
                <a:srgbClr val="000000"/>
              </a:solidFill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836B3915-68DE-0F52-FC57-58DA4B204B7C}"/>
              </a:ext>
            </a:extLst>
          </p:cNvPr>
          <p:cNvSpPr txBox="1"/>
          <p:nvPr/>
        </p:nvSpPr>
        <p:spPr>
          <a:xfrm>
            <a:off x="706790" y="551276"/>
            <a:ext cx="6738659" cy="1032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35"/>
              </a:lnSpc>
            </a:pPr>
            <a:r>
              <a:rPr lang="en-US" sz="5400">
                <a:solidFill>
                  <a:srgbClr val="000000"/>
                </a:solidFill>
                <a:latin typeface="Cambria"/>
                <a:ea typeface="Cambria"/>
              </a:rPr>
              <a:t>Benefits of the DMA</a:t>
            </a:r>
          </a:p>
        </p:txBody>
      </p:sp>
      <p:pic>
        <p:nvPicPr>
          <p:cNvPr id="2" name="Image 5" descr="Une image contenant jouet, graphiques vectoriels&#10;&#10;Description générée automatiquement">
            <a:extLst>
              <a:ext uri="{FF2B5EF4-FFF2-40B4-BE49-F238E27FC236}">
                <a16:creationId xmlns:a16="http://schemas.microsoft.com/office/drawing/2014/main" id="{F9A8146C-525D-CDA9-7F4D-4C3A9BE7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449" y="3179524"/>
            <a:ext cx="3574472" cy="2114266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00236F34-8B3F-59A9-420E-64236CE3A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019" y="5362159"/>
            <a:ext cx="4046786" cy="331285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16CD60E-453B-8F22-11BF-F219AD06CB3E}"/>
              </a:ext>
            </a:extLst>
          </p:cNvPr>
          <p:cNvSpPr/>
          <p:nvPr/>
        </p:nvSpPr>
        <p:spPr>
          <a:xfrm>
            <a:off x="5271025" y="6763537"/>
            <a:ext cx="1757008" cy="1832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2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46058" y="1329898"/>
            <a:ext cx="9487362" cy="1217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42"/>
              </a:lnSpc>
            </a:pPr>
            <a:r>
              <a:rPr lang="en-US" sz="7450" b="1">
                <a:solidFill>
                  <a:srgbClr val="000000"/>
                </a:solidFill>
                <a:latin typeface="Cambria"/>
                <a:ea typeface="Cambria"/>
              </a:rPr>
              <a:t>3. Solution : the DMA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4EE50E0-27DC-490B-A439-E13C6820B55A}"/>
              </a:ext>
            </a:extLst>
          </p:cNvPr>
          <p:cNvSpPr txBox="1"/>
          <p:nvPr/>
        </p:nvSpPr>
        <p:spPr>
          <a:xfrm>
            <a:off x="1405976" y="2811093"/>
            <a:ext cx="1563596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Bierstadt"/>
              </a:rPr>
              <a:t>Scope</a:t>
            </a:r>
            <a:endParaRPr lang="en-US" sz="3399" b="1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8C6FD831-33F7-BC10-449D-7D57C05DC907}"/>
              </a:ext>
            </a:extLst>
          </p:cNvPr>
          <p:cNvSpPr txBox="1"/>
          <p:nvPr/>
        </p:nvSpPr>
        <p:spPr>
          <a:xfrm>
            <a:off x="1404089" y="3693464"/>
            <a:ext cx="971938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 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13DAE15B-77D8-A9A9-8D63-A67D25026FFA}"/>
              </a:ext>
            </a:extLst>
          </p:cNvPr>
          <p:cNvSpPr txBox="1"/>
          <p:nvPr/>
        </p:nvSpPr>
        <p:spPr>
          <a:xfrm>
            <a:off x="1419964" y="3693464"/>
            <a:ext cx="1573600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2 important concepts :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1979BB1-26CF-0627-6C76-976E03850C36}"/>
              </a:ext>
            </a:extLst>
          </p:cNvPr>
          <p:cNvSpPr/>
          <p:nvPr/>
        </p:nvSpPr>
        <p:spPr>
          <a:xfrm>
            <a:off x="1530395" y="4572698"/>
            <a:ext cx="7375268" cy="4569871"/>
          </a:xfrm>
          <a:prstGeom prst="roundRect">
            <a:avLst/>
          </a:prstGeom>
          <a:solidFill>
            <a:srgbClr val="F6F4E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A4199A3-DCCB-AF57-A342-5F9EFE5509F7}"/>
              </a:ext>
            </a:extLst>
          </p:cNvPr>
          <p:cNvSpPr/>
          <p:nvPr/>
        </p:nvSpPr>
        <p:spPr>
          <a:xfrm>
            <a:off x="9382337" y="4572698"/>
            <a:ext cx="7375268" cy="4569872"/>
          </a:xfrm>
          <a:prstGeom prst="roundRect">
            <a:avLst/>
          </a:prstGeom>
          <a:solidFill>
            <a:srgbClr val="F6F4E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72090789-704D-91CA-C3A8-2D7EBCE6FDC9}"/>
              </a:ext>
            </a:extLst>
          </p:cNvPr>
          <p:cNvSpPr txBox="1"/>
          <p:nvPr/>
        </p:nvSpPr>
        <p:spPr>
          <a:xfrm>
            <a:off x="2915437" y="4777667"/>
            <a:ext cx="437073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Bierstadt"/>
              </a:rPr>
              <a:t>Gatekeepers</a:t>
            </a:r>
            <a:endParaRPr lang="en-US" sz="3399" b="1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321916FC-D935-44A6-A58E-2E8F46F1EEEE}"/>
              </a:ext>
            </a:extLst>
          </p:cNvPr>
          <p:cNvSpPr txBox="1"/>
          <p:nvPr/>
        </p:nvSpPr>
        <p:spPr>
          <a:xfrm>
            <a:off x="10257725" y="4777666"/>
            <a:ext cx="56244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Bierstadt"/>
              </a:rPr>
              <a:t>Core platform services</a:t>
            </a:r>
            <a:endParaRPr lang="en-US" sz="3399" b="1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61818C-4C53-DEF6-8929-953CB950232A}"/>
              </a:ext>
            </a:extLst>
          </p:cNvPr>
          <p:cNvSpPr txBox="1"/>
          <p:nvPr/>
        </p:nvSpPr>
        <p:spPr>
          <a:xfrm>
            <a:off x="1853479" y="5451276"/>
            <a:ext cx="691315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Bierstadt" panose="020B0004020202020204" pitchFamily="34" charset="0"/>
                <a:ea typeface="Cambria"/>
                <a:cs typeface="Calibri"/>
              </a:rPr>
              <a:t>3 </a:t>
            </a:r>
            <a:r>
              <a:rPr lang="en-US" sz="2400" dirty="0">
                <a:latin typeface="Bierstadt" panose="020B0004020202020204" pitchFamily="34" charset="0"/>
                <a:ea typeface="+mn-lt"/>
                <a:cs typeface="+mn-lt"/>
              </a:rPr>
              <a:t>objective criteria :</a:t>
            </a:r>
            <a:endParaRPr lang="en-US" sz="2400" dirty="0">
              <a:latin typeface="Bierstadt" panose="020B0004020202020204" pitchFamily="34" charset="0"/>
              <a:ea typeface="Cambria"/>
              <a:cs typeface="Calibri"/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latin typeface="Bierstadt" panose="020B0004020202020204" pitchFamily="34" charset="0"/>
                <a:ea typeface="+mn-lt"/>
                <a:cs typeface="+mn-lt"/>
              </a:rPr>
              <a:t>strong economic position</a:t>
            </a:r>
            <a:r>
              <a:rPr lang="en-US" sz="2400" dirty="0">
                <a:latin typeface="Bierstadt" panose="020B0004020202020204" pitchFamily="34" charset="0"/>
                <a:ea typeface="+mn-lt"/>
                <a:cs typeface="+mn-lt"/>
              </a:rPr>
              <a:t>, significant impact on the internal market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400" b="1" dirty="0">
                <a:latin typeface="Bierstadt" panose="020B0004020202020204" pitchFamily="34" charset="0"/>
                <a:ea typeface="+mn-lt"/>
                <a:cs typeface="+mn-lt"/>
              </a:rPr>
              <a:t>strong intermediation position</a:t>
            </a:r>
            <a:r>
              <a:rPr lang="en-US" sz="2400" dirty="0">
                <a:latin typeface="Bierstadt" panose="020B0004020202020204" pitchFamily="34" charset="0"/>
                <a:ea typeface="+mn-lt"/>
                <a:cs typeface="+mn-lt"/>
              </a:rPr>
              <a:t>, links a large user base to a large number of businesses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latin typeface="Bierstadt" panose="020B0004020202020204" pitchFamily="34" charset="0"/>
                <a:ea typeface="+mn-lt"/>
                <a:cs typeface="+mn-lt"/>
              </a:rPr>
              <a:t>durable position in the market </a:t>
            </a:r>
            <a:r>
              <a:rPr lang="en-US" sz="2400" dirty="0">
                <a:latin typeface="Bierstadt" panose="020B0004020202020204" pitchFamily="34" charset="0"/>
                <a:ea typeface="+mn-lt"/>
                <a:cs typeface="+mn-lt"/>
              </a:rPr>
              <a:t>: strong and sustainable position </a:t>
            </a:r>
            <a:endParaRPr lang="en-US" sz="2400" dirty="0">
              <a:latin typeface="Bierstadt" panose="020B00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B3CAD22-8A2D-1D27-FE63-F12F8306DBF3}"/>
              </a:ext>
            </a:extLst>
          </p:cNvPr>
          <p:cNvSpPr txBox="1"/>
          <p:nvPr/>
        </p:nvSpPr>
        <p:spPr>
          <a:xfrm>
            <a:off x="9739086" y="5485804"/>
            <a:ext cx="6023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>
                <a:latin typeface="Bierstadt" panose="020B0004020202020204" pitchFamily="34" charset="0"/>
              </a:rPr>
              <a:t>List (art, 2, 2, DMA) </a:t>
            </a:r>
            <a:r>
              <a:rPr lang="fr-BE" sz="2400"/>
              <a:t>: </a:t>
            </a:r>
          </a:p>
        </p:txBody>
      </p:sp>
      <p:graphicFrame>
        <p:nvGraphicFramePr>
          <p:cNvPr id="26" name="Tableau 26">
            <a:extLst>
              <a:ext uri="{FF2B5EF4-FFF2-40B4-BE49-F238E27FC236}">
                <a16:creationId xmlns:a16="http://schemas.microsoft.com/office/drawing/2014/main" id="{30F86C32-5FC5-E6EF-FC83-9A45BEF3D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78662"/>
              </p:ext>
            </p:extLst>
          </p:nvPr>
        </p:nvGraphicFramePr>
        <p:xfrm>
          <a:off x="9739086" y="5968351"/>
          <a:ext cx="6695436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8228">
                  <a:extLst>
                    <a:ext uri="{9D8B030D-6E8A-4147-A177-3AD203B41FA5}">
                      <a16:colId xmlns:a16="http://schemas.microsoft.com/office/drawing/2014/main" val="1894632398"/>
                    </a:ext>
                  </a:extLst>
                </a:gridCol>
                <a:gridCol w="2907208">
                  <a:extLst>
                    <a:ext uri="{9D8B030D-6E8A-4147-A177-3AD203B41FA5}">
                      <a16:colId xmlns:a16="http://schemas.microsoft.com/office/drawing/2014/main" val="4197721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Both"/>
                        <a:tabLst/>
                        <a:defRPr/>
                      </a:pPr>
                      <a:r>
                        <a:rPr lang="fr-BE" sz="2000">
                          <a:latin typeface="Bierstadt" panose="020B0004020202020204" pitchFamily="34" charset="0"/>
                        </a:rPr>
                        <a:t>online </a:t>
                      </a:r>
                      <a:r>
                        <a:rPr lang="fr-BE" sz="2000" err="1">
                          <a:latin typeface="Bierstadt" panose="020B0004020202020204" pitchFamily="34" charset="0"/>
                        </a:rPr>
                        <a:t>intermediation</a:t>
                      </a:r>
                      <a:r>
                        <a:rPr lang="fr-BE" sz="2000">
                          <a:latin typeface="Bierstadt" panose="020B0004020202020204" pitchFamily="34" charset="0"/>
                        </a:rPr>
                        <a:t> services;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Both"/>
                        <a:tabLst/>
                        <a:defRPr/>
                      </a:pPr>
                      <a:r>
                        <a:rPr lang="fr-BE" sz="2000">
                          <a:latin typeface="Bierstadt" panose="020B0004020202020204" pitchFamily="34" charset="0"/>
                        </a:rPr>
                        <a:t>online </a:t>
                      </a:r>
                      <a:r>
                        <a:rPr lang="fr-BE" sz="2000" err="1">
                          <a:latin typeface="Bierstadt" panose="020B0004020202020204" pitchFamily="34" charset="0"/>
                        </a:rPr>
                        <a:t>search</a:t>
                      </a:r>
                      <a:r>
                        <a:rPr lang="fr-BE" sz="2000">
                          <a:latin typeface="Bierstadt" panose="020B0004020202020204" pitchFamily="34" charset="0"/>
                        </a:rPr>
                        <a:t> engines;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Both"/>
                        <a:tabLst/>
                        <a:defRPr/>
                      </a:pPr>
                      <a:r>
                        <a:rPr lang="fr-BE" sz="2000">
                          <a:latin typeface="Bierstadt" panose="020B0004020202020204" pitchFamily="34" charset="0"/>
                        </a:rPr>
                        <a:t> online social networking services;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Both"/>
                        <a:tabLst/>
                        <a:defRPr/>
                      </a:pPr>
                      <a:r>
                        <a:rPr lang="fr-BE" sz="2000" err="1">
                          <a:latin typeface="Bierstadt" panose="020B0004020202020204" pitchFamily="34" charset="0"/>
                        </a:rPr>
                        <a:t>video</a:t>
                      </a:r>
                      <a:r>
                        <a:rPr lang="fr-BE" sz="2000">
                          <a:latin typeface="Bierstadt" panose="020B0004020202020204" pitchFamily="34" charset="0"/>
                        </a:rPr>
                        <a:t>-sharing platform services;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Both"/>
                        <a:tabLst/>
                        <a:defRPr/>
                      </a:pPr>
                      <a:r>
                        <a:rPr lang="fr-BE" sz="2000" err="1">
                          <a:latin typeface="Bierstadt" panose="020B0004020202020204" pitchFamily="34" charset="0"/>
                        </a:rPr>
                        <a:t>number-independent</a:t>
                      </a:r>
                      <a:r>
                        <a:rPr lang="fr-BE" sz="2000">
                          <a:latin typeface="Bierstadt" panose="020B0004020202020204" pitchFamily="34" charset="0"/>
                        </a:rPr>
                        <a:t> </a:t>
                      </a:r>
                      <a:r>
                        <a:rPr lang="fr-BE" sz="2000" err="1">
                          <a:latin typeface="Bierstadt" panose="020B0004020202020204" pitchFamily="34" charset="0"/>
                        </a:rPr>
                        <a:t>interpersonal</a:t>
                      </a:r>
                      <a:r>
                        <a:rPr lang="fr-BE" sz="2000">
                          <a:latin typeface="Bierstadt" panose="020B0004020202020204" pitchFamily="34" charset="0"/>
                        </a:rPr>
                        <a:t> communications services;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>
                          <a:latin typeface="Bierstadt" panose="020B0004020202020204" pitchFamily="34" charset="0"/>
                        </a:rPr>
                        <a:t>(f) operating </a:t>
                      </a:r>
                      <a:r>
                        <a:rPr lang="fr-BE" sz="2000" err="1">
                          <a:latin typeface="Bierstadt" panose="020B0004020202020204" pitchFamily="34" charset="0"/>
                        </a:rPr>
                        <a:t>systems</a:t>
                      </a:r>
                      <a:r>
                        <a:rPr lang="fr-BE" sz="2000">
                          <a:latin typeface="Bierstadt" panose="020B0004020202020204" pitchFamily="34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>
                          <a:latin typeface="Bierstadt" panose="020B0004020202020204" pitchFamily="34" charset="0"/>
                        </a:rPr>
                        <a:t>(g) web browsers;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>
                          <a:latin typeface="Bierstadt" panose="020B0004020202020204" pitchFamily="34" charset="0"/>
                        </a:rPr>
                        <a:t>(h) </a:t>
                      </a:r>
                      <a:r>
                        <a:rPr lang="fr-BE" sz="2000" err="1">
                          <a:latin typeface="Bierstadt" panose="020B0004020202020204" pitchFamily="34" charset="0"/>
                        </a:rPr>
                        <a:t>virtual</a:t>
                      </a:r>
                      <a:r>
                        <a:rPr lang="fr-BE" sz="2000">
                          <a:latin typeface="Bierstadt" panose="020B0004020202020204" pitchFamily="34" charset="0"/>
                        </a:rPr>
                        <a:t> assistants; 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arenBoth"/>
                        <a:tabLst/>
                        <a:defRPr/>
                      </a:pPr>
                      <a:r>
                        <a:rPr lang="fr-BE" sz="2000">
                          <a:latin typeface="Bierstadt" panose="020B0004020202020204" pitchFamily="34" charset="0"/>
                        </a:rPr>
                        <a:t>cloud </a:t>
                      </a:r>
                      <a:r>
                        <a:rPr lang="fr-BE" sz="2000" err="1">
                          <a:latin typeface="Bierstadt" panose="020B0004020202020204" pitchFamily="34" charset="0"/>
                        </a:rPr>
                        <a:t>computing</a:t>
                      </a:r>
                      <a:r>
                        <a:rPr lang="fr-BE" sz="2000">
                          <a:latin typeface="Bierstadt" panose="020B0004020202020204" pitchFamily="34" charset="0"/>
                        </a:rPr>
                        <a:t> services;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>
                          <a:latin typeface="Bierstadt" panose="020B0004020202020204" pitchFamily="34" charset="0"/>
                        </a:rPr>
                        <a:t>(j) online </a:t>
                      </a:r>
                      <a:r>
                        <a:rPr lang="fr-BE" sz="2000" err="1">
                          <a:latin typeface="Bierstadt" panose="020B0004020202020204" pitchFamily="34" charset="0"/>
                        </a:rPr>
                        <a:t>advertising</a:t>
                      </a:r>
                      <a:r>
                        <a:rPr lang="fr-BE" sz="2000">
                          <a:latin typeface="Bierstadt" panose="020B0004020202020204" pitchFamily="34" charset="0"/>
                        </a:rPr>
                        <a:t> services, </a:t>
                      </a:r>
                    </a:p>
                    <a:p>
                      <a:endParaRPr lang="fr-BE" sz="200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2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8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  <p:bldP spid="21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89517">
            <a:off x="-3355734" y="7933313"/>
            <a:ext cx="18966276" cy="7392511"/>
            <a:chOff x="0" y="0"/>
            <a:chExt cx="4995233" cy="19469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5233" cy="1946999"/>
            </a:xfrm>
            <a:custGeom>
              <a:avLst/>
              <a:gdLst/>
              <a:ahLst/>
              <a:cxnLst/>
              <a:rect l="l" t="t" r="r" b="b"/>
              <a:pathLst>
                <a:path w="4995233" h="1946999">
                  <a:moveTo>
                    <a:pt x="0" y="0"/>
                  </a:moveTo>
                  <a:lnTo>
                    <a:pt x="4995233" y="0"/>
                  </a:lnTo>
                  <a:lnTo>
                    <a:pt x="4995233" y="1946999"/>
                  </a:lnTo>
                  <a:lnTo>
                    <a:pt x="0" y="1946999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989517">
            <a:off x="-4673027" y="8845285"/>
            <a:ext cx="18966276" cy="7392511"/>
            <a:chOff x="0" y="0"/>
            <a:chExt cx="4995233" cy="19469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95233" cy="1946999"/>
            </a:xfrm>
            <a:custGeom>
              <a:avLst/>
              <a:gdLst/>
              <a:ahLst/>
              <a:cxnLst/>
              <a:rect l="l" t="t" r="r" b="b"/>
              <a:pathLst>
                <a:path w="4995233" h="1946999">
                  <a:moveTo>
                    <a:pt x="0" y="0"/>
                  </a:moveTo>
                  <a:lnTo>
                    <a:pt x="4995233" y="0"/>
                  </a:lnTo>
                  <a:lnTo>
                    <a:pt x="4995233" y="1946999"/>
                  </a:lnTo>
                  <a:lnTo>
                    <a:pt x="0" y="1946999"/>
                  </a:lnTo>
                  <a:close/>
                </a:path>
              </a:pathLst>
            </a:custGeom>
            <a:solidFill>
              <a:srgbClr val="243E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05906">
            <a:off x="310" y="2032935"/>
            <a:ext cx="6107088" cy="766400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77809" y="802823"/>
            <a:ext cx="7477480" cy="142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7"/>
              </a:lnSpc>
            </a:pPr>
            <a:r>
              <a:rPr lang="en-US" sz="8700" b="1">
                <a:solidFill>
                  <a:srgbClr val="000000"/>
                </a:solidFill>
                <a:latin typeface="Cambria"/>
                <a:ea typeface="Cambria"/>
              </a:rPr>
              <a:t>Plan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71684" y="3781174"/>
            <a:ext cx="2287506" cy="575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7"/>
              </a:lnSpc>
            </a:pPr>
            <a:r>
              <a:rPr lang="en-US" sz="4400">
                <a:solidFill>
                  <a:srgbClr val="000000"/>
                </a:solidFill>
                <a:latin typeface="Bierstadt Display"/>
                <a:cs typeface="Assistant Regular Bold"/>
              </a:rPr>
              <a:t>Context</a:t>
            </a:r>
            <a:endParaRPr lang="en-US" sz="4400">
              <a:ea typeface="+mn-lt"/>
              <a:cs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516EEC-E356-4A2B-491B-C51C18AD35DB}"/>
              </a:ext>
            </a:extLst>
          </p:cNvPr>
          <p:cNvSpPr/>
          <p:nvPr/>
        </p:nvSpPr>
        <p:spPr>
          <a:xfrm>
            <a:off x="7774780" y="3329780"/>
            <a:ext cx="1508125" cy="1476375"/>
          </a:xfrm>
          <a:prstGeom prst="ellipse">
            <a:avLst/>
          </a:prstGeom>
          <a:solidFill>
            <a:srgbClr val="243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Bierstadt Display"/>
                <a:ea typeface="+mn-lt"/>
                <a:cs typeface="+mn-lt"/>
              </a:rPr>
              <a:t>1</a:t>
            </a:r>
            <a:endParaRPr lang="en-US" sz="6000" b="1">
              <a:latin typeface="Bierstadt Display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648E7E-2A06-D4A9-0985-62261104ED30}"/>
              </a:ext>
            </a:extLst>
          </p:cNvPr>
          <p:cNvSpPr/>
          <p:nvPr/>
        </p:nvSpPr>
        <p:spPr>
          <a:xfrm>
            <a:off x="7774779" y="5314154"/>
            <a:ext cx="1508125" cy="1476375"/>
          </a:xfrm>
          <a:prstGeom prst="ellipse">
            <a:avLst/>
          </a:prstGeom>
          <a:solidFill>
            <a:srgbClr val="243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6000" b="1">
                <a:latin typeface="Bierstadt Display"/>
                <a:ea typeface="+mn-lt"/>
                <a:cs typeface="+mn-lt"/>
              </a:rPr>
              <a:t>2</a:t>
            </a:r>
            <a:endParaRPr lang="en-US" sz="6000" b="1">
              <a:latin typeface="Bierstadt Display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254011-05E5-2118-3754-06E575F5CF49}"/>
              </a:ext>
            </a:extLst>
          </p:cNvPr>
          <p:cNvSpPr/>
          <p:nvPr/>
        </p:nvSpPr>
        <p:spPr>
          <a:xfrm>
            <a:off x="12442029" y="3329779"/>
            <a:ext cx="1508125" cy="1476375"/>
          </a:xfrm>
          <a:prstGeom prst="ellipse">
            <a:avLst/>
          </a:prstGeom>
          <a:solidFill>
            <a:srgbClr val="243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6000" b="1">
                <a:latin typeface="Bierstadt Display"/>
                <a:cs typeface="Calibri"/>
              </a:rPr>
              <a:t>3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90759A-F6C0-AC5C-DA30-B93138EFD68B}"/>
              </a:ext>
            </a:extLst>
          </p:cNvPr>
          <p:cNvSpPr/>
          <p:nvPr/>
        </p:nvSpPr>
        <p:spPr>
          <a:xfrm>
            <a:off x="12442029" y="5393529"/>
            <a:ext cx="1508125" cy="1476375"/>
          </a:xfrm>
          <a:prstGeom prst="ellipse">
            <a:avLst/>
          </a:prstGeom>
          <a:solidFill>
            <a:srgbClr val="243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6000" b="1">
                <a:latin typeface="Bierstadt Display"/>
                <a:ea typeface="+mn-lt"/>
                <a:cs typeface="+mn-lt"/>
              </a:rPr>
              <a:t>4</a:t>
            </a:r>
            <a:endParaRPr lang="en-US" sz="6000" b="1">
              <a:latin typeface="Bierstadt Display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52A9B7E8-9458-1D35-FF37-03B430227ADB}"/>
              </a:ext>
            </a:extLst>
          </p:cNvPr>
          <p:cNvSpPr txBox="1"/>
          <p:nvPr/>
        </p:nvSpPr>
        <p:spPr>
          <a:xfrm>
            <a:off x="9571683" y="5733799"/>
            <a:ext cx="2287506" cy="561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7"/>
              </a:lnSpc>
            </a:pPr>
            <a:r>
              <a:rPr lang="en-US" sz="4400">
                <a:solidFill>
                  <a:srgbClr val="000000"/>
                </a:solidFill>
                <a:latin typeface="Bierstadt Display"/>
                <a:cs typeface="Assistant Regular Bold"/>
              </a:rPr>
              <a:t>Problems</a:t>
            </a:r>
            <a:endParaRPr lang="en-US" sz="4400">
              <a:ea typeface="+mn-lt"/>
              <a:cs typeface="+mn-lt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3E394614-98F1-87EA-E5FF-2D0F14C046C6}"/>
              </a:ext>
            </a:extLst>
          </p:cNvPr>
          <p:cNvSpPr txBox="1"/>
          <p:nvPr/>
        </p:nvSpPr>
        <p:spPr>
          <a:xfrm>
            <a:off x="14238933" y="3781174"/>
            <a:ext cx="2287506" cy="575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7"/>
              </a:lnSpc>
            </a:pPr>
            <a:r>
              <a:rPr lang="en-US" sz="4400">
                <a:solidFill>
                  <a:srgbClr val="000000"/>
                </a:solidFill>
                <a:latin typeface="Bierstadt Display"/>
                <a:cs typeface="Assistant Regular Bold"/>
              </a:rPr>
              <a:t>Solution</a:t>
            </a:r>
            <a:endParaRPr lang="en-US" sz="4400">
              <a:ea typeface="+mn-lt"/>
              <a:cs typeface="+mn-lt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2182C06A-3045-901D-60AE-DDEB3C2EF758}"/>
              </a:ext>
            </a:extLst>
          </p:cNvPr>
          <p:cNvSpPr txBox="1"/>
          <p:nvPr/>
        </p:nvSpPr>
        <p:spPr>
          <a:xfrm>
            <a:off x="14238933" y="5733799"/>
            <a:ext cx="2287506" cy="575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7"/>
              </a:lnSpc>
            </a:pPr>
            <a:r>
              <a:rPr lang="en-US" sz="4400">
                <a:solidFill>
                  <a:srgbClr val="000000"/>
                </a:solidFill>
                <a:latin typeface="Bierstadt Display"/>
                <a:cs typeface="Assistant Regular Bold"/>
              </a:rPr>
              <a:t>Process</a:t>
            </a:r>
            <a:endParaRPr lang="en-US" sz="4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19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995532">
            <a:off x="-4721893" y="-3173244"/>
            <a:ext cx="12504578" cy="4545584"/>
            <a:chOff x="0" y="0"/>
            <a:chExt cx="3293387" cy="1197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3387" cy="1197191"/>
            </a:xfrm>
            <a:custGeom>
              <a:avLst/>
              <a:gdLst/>
              <a:ahLst/>
              <a:cxnLst/>
              <a:rect l="l" t="t" r="r" b="b"/>
              <a:pathLst>
                <a:path w="3293387" h="1197191">
                  <a:moveTo>
                    <a:pt x="0" y="0"/>
                  </a:moveTo>
                  <a:lnTo>
                    <a:pt x="3293387" y="0"/>
                  </a:lnTo>
                  <a:lnTo>
                    <a:pt x="3293387" y="1197191"/>
                  </a:lnTo>
                  <a:lnTo>
                    <a:pt x="0" y="1197191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46058" y="1329898"/>
            <a:ext cx="9487362" cy="1217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42"/>
              </a:lnSpc>
            </a:pPr>
            <a:r>
              <a:rPr lang="en-US" sz="7450" b="1">
                <a:solidFill>
                  <a:srgbClr val="000000"/>
                </a:solidFill>
                <a:latin typeface="Cambria"/>
                <a:ea typeface="Cambria"/>
              </a:rPr>
              <a:t>3. Solution : the DMA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4EE50E0-27DC-490B-A439-E13C6820B55A}"/>
              </a:ext>
            </a:extLst>
          </p:cNvPr>
          <p:cNvSpPr txBox="1"/>
          <p:nvPr/>
        </p:nvSpPr>
        <p:spPr>
          <a:xfrm>
            <a:off x="1405976" y="2811093"/>
            <a:ext cx="1563596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Bierstadt"/>
              </a:rPr>
              <a:t>Examples of do’s and don’ts</a:t>
            </a:r>
            <a:endParaRPr lang="en-US" sz="3399" b="1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8C6FD831-33F7-BC10-449D-7D57C05DC907}"/>
              </a:ext>
            </a:extLst>
          </p:cNvPr>
          <p:cNvSpPr txBox="1"/>
          <p:nvPr/>
        </p:nvSpPr>
        <p:spPr>
          <a:xfrm>
            <a:off x="1530395" y="6093698"/>
            <a:ext cx="5885711" cy="74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ü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ü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  <p:grpSp>
        <p:nvGrpSpPr>
          <p:cNvPr id="8" name="Google Shape;12400;p135">
            <a:extLst>
              <a:ext uri="{FF2B5EF4-FFF2-40B4-BE49-F238E27FC236}">
                <a16:creationId xmlns:a16="http://schemas.microsoft.com/office/drawing/2014/main" id="{00058128-25C6-FB94-ECB0-E605CA29E73B}"/>
              </a:ext>
            </a:extLst>
          </p:cNvPr>
          <p:cNvGrpSpPr/>
          <p:nvPr/>
        </p:nvGrpSpPr>
        <p:grpSpPr>
          <a:xfrm>
            <a:off x="4379143" y="4013293"/>
            <a:ext cx="1677772" cy="1130207"/>
            <a:chOff x="5216456" y="3725484"/>
            <a:chExt cx="356196" cy="265631"/>
          </a:xfrm>
          <a:solidFill>
            <a:schemeClr val="accent3"/>
          </a:solidFill>
        </p:grpSpPr>
        <p:sp>
          <p:nvSpPr>
            <p:cNvPr id="9" name="Google Shape;12401;p135">
              <a:extLst>
                <a:ext uri="{FF2B5EF4-FFF2-40B4-BE49-F238E27FC236}">
                  <a16:creationId xmlns:a16="http://schemas.microsoft.com/office/drawing/2014/main" id="{54D8F493-EE70-D4F1-B63C-4A955C191AC4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02;p135">
              <a:extLst>
                <a:ext uri="{FF2B5EF4-FFF2-40B4-BE49-F238E27FC236}">
                  <a16:creationId xmlns:a16="http://schemas.microsoft.com/office/drawing/2014/main" id="{83AF82F4-671A-AEFE-DF87-43B2262A6B21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2452;p135">
            <a:extLst>
              <a:ext uri="{FF2B5EF4-FFF2-40B4-BE49-F238E27FC236}">
                <a16:creationId xmlns:a16="http://schemas.microsoft.com/office/drawing/2014/main" id="{E743D923-0EE3-6F89-DE35-F366B67ECAE4}"/>
              </a:ext>
            </a:extLst>
          </p:cNvPr>
          <p:cNvGrpSpPr/>
          <p:nvPr/>
        </p:nvGrpSpPr>
        <p:grpSpPr>
          <a:xfrm>
            <a:off x="12299487" y="3829122"/>
            <a:ext cx="1540968" cy="1520545"/>
            <a:chOff x="5779408" y="3699191"/>
            <a:chExt cx="317645" cy="318757"/>
          </a:xfrm>
          <a:solidFill>
            <a:srgbClr val="C00000"/>
          </a:solidFill>
        </p:grpSpPr>
        <p:sp>
          <p:nvSpPr>
            <p:cNvPr id="12" name="Google Shape;12453;p135">
              <a:extLst>
                <a:ext uri="{FF2B5EF4-FFF2-40B4-BE49-F238E27FC236}">
                  <a16:creationId xmlns:a16="http://schemas.microsoft.com/office/drawing/2014/main" id="{8D3ADC00-3804-D510-6775-E276953AB78D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54;p135">
              <a:extLst>
                <a:ext uri="{FF2B5EF4-FFF2-40B4-BE49-F238E27FC236}">
                  <a16:creationId xmlns:a16="http://schemas.microsoft.com/office/drawing/2014/main" id="{A0CF391C-6040-4A4E-5C10-144517A97743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C39CA12-4746-BE79-2E63-BA15FC594365}"/>
              </a:ext>
            </a:extLst>
          </p:cNvPr>
          <p:cNvSpPr/>
          <p:nvPr/>
        </p:nvSpPr>
        <p:spPr>
          <a:xfrm>
            <a:off x="9382337" y="3690328"/>
            <a:ext cx="7375268" cy="545224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No self preferencing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No lock-in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No cross-tying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No cross-tracking without effective consent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No spying on businesses’ customers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Protecting multiple prices and 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585E062-57F2-199E-076E-9661374E1EF0}"/>
              </a:ext>
            </a:extLst>
          </p:cNvPr>
          <p:cNvSpPr/>
          <p:nvPr/>
        </p:nvSpPr>
        <p:spPr>
          <a:xfrm>
            <a:off x="1530395" y="3690328"/>
            <a:ext cx="7375268" cy="545224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Interoperability related obligations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Data access and data portability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Allow third party app stores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>
                <a:effectLst/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llow business users to promote their offer and conclude contracts with their customers outside the gatekeeper’s platform</a:t>
            </a:r>
            <a:endParaRPr lang="fr-BE" sz="2800">
              <a:effectLst/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4829072">
            <a:off x="-3050106" y="1823174"/>
            <a:ext cx="12504578" cy="8272387"/>
            <a:chOff x="0" y="0"/>
            <a:chExt cx="3293387" cy="1197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3387" cy="1197191"/>
            </a:xfrm>
            <a:custGeom>
              <a:avLst/>
              <a:gdLst/>
              <a:ahLst/>
              <a:cxnLst/>
              <a:rect l="l" t="t" r="r" b="b"/>
              <a:pathLst>
                <a:path w="3293387" h="1197191">
                  <a:moveTo>
                    <a:pt x="0" y="0"/>
                  </a:moveTo>
                  <a:lnTo>
                    <a:pt x="3293387" y="0"/>
                  </a:lnTo>
                  <a:lnTo>
                    <a:pt x="3293387" y="1197191"/>
                  </a:lnTo>
                  <a:lnTo>
                    <a:pt x="0" y="1197191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850602" y="1331463"/>
            <a:ext cx="9487362" cy="1217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42"/>
              </a:lnSpc>
            </a:pPr>
            <a:r>
              <a:rPr lang="en-US" sz="7450" b="1">
                <a:solidFill>
                  <a:srgbClr val="000000"/>
                </a:solidFill>
                <a:latin typeface="Cambria"/>
                <a:ea typeface="Cambria"/>
              </a:rPr>
              <a:t>3. Solution : the DMA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4EE50E0-27DC-490B-A439-E13C6820B55A}"/>
              </a:ext>
            </a:extLst>
          </p:cNvPr>
          <p:cNvSpPr txBox="1"/>
          <p:nvPr/>
        </p:nvSpPr>
        <p:spPr>
          <a:xfrm>
            <a:off x="7850600" y="2811093"/>
            <a:ext cx="91913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Bierstadt"/>
              </a:rPr>
              <a:t>Consequences of non-compliance</a:t>
            </a:r>
            <a:endParaRPr lang="en-US" sz="3399" b="1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8C6FD831-33F7-BC10-449D-7D57C05DC907}"/>
              </a:ext>
            </a:extLst>
          </p:cNvPr>
          <p:cNvSpPr txBox="1"/>
          <p:nvPr/>
        </p:nvSpPr>
        <p:spPr>
          <a:xfrm>
            <a:off x="1404089" y="3693464"/>
            <a:ext cx="9719382" cy="802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94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 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7933A14B-C813-7D1E-19C4-BFCBEA6E6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33005"/>
              </p:ext>
            </p:extLst>
          </p:nvPr>
        </p:nvGraphicFramePr>
        <p:xfrm>
          <a:off x="7850602" y="4063014"/>
          <a:ext cx="919134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3512">
                  <a:extLst>
                    <a:ext uri="{9D8B030D-6E8A-4147-A177-3AD203B41FA5}">
                      <a16:colId xmlns:a16="http://schemas.microsoft.com/office/drawing/2014/main" val="3319862906"/>
                    </a:ext>
                  </a:extLst>
                </a:gridCol>
                <a:gridCol w="6257828">
                  <a:extLst>
                    <a:ext uri="{9D8B030D-6E8A-4147-A177-3AD203B41FA5}">
                      <a16:colId xmlns:a16="http://schemas.microsoft.com/office/drawing/2014/main" val="2999911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1">
                          <a:latin typeface="Bierstadt" panose="020B0004020202020204" pitchFamily="34" charset="0"/>
                        </a:rPr>
                        <a:t>Fines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latin typeface="Bierstadt" panose="020B0004020202020204" pitchFamily="34" charset="0"/>
                        </a:rPr>
                        <a:t>up to 10% of the company’s total worldwide annual turnover, or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latin typeface="Bierstadt" panose="020B0004020202020204" pitchFamily="34" charset="0"/>
                        </a:rPr>
                        <a:t>up to 20% in the event of repeated infringements</a:t>
                      </a:r>
                      <a:endParaRPr lang="fr-BE" sz="240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756020"/>
                  </a:ext>
                </a:extLst>
              </a:tr>
              <a:tr h="449788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1" err="1">
                          <a:latin typeface="Bierstadt" panose="020B0004020202020204" pitchFamily="34" charset="0"/>
                        </a:rPr>
                        <a:t>Period</a:t>
                      </a:r>
                      <a:r>
                        <a:rPr lang="fr-BE" sz="2400" b="1" i="1">
                          <a:latin typeface="Bierstadt" panose="020B0004020202020204" pitchFamily="34" charset="0"/>
                        </a:rPr>
                        <a:t> penalty </a:t>
                      </a:r>
                      <a:r>
                        <a:rPr lang="fr-BE" sz="2400" b="1" i="1" err="1">
                          <a:latin typeface="Bierstadt" panose="020B0004020202020204" pitchFamily="34" charset="0"/>
                        </a:rPr>
                        <a:t>payments</a:t>
                      </a:r>
                      <a:endParaRPr lang="fr-BE" sz="2400" b="1" i="1">
                        <a:latin typeface="Bierstad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Bierstadt" panose="020B0004020202020204" pitchFamily="34" charset="0"/>
                        </a:rPr>
                        <a:t>up to 5% of the average daily turnover</a:t>
                      </a:r>
                      <a:endParaRPr lang="fr-BE" sz="240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8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1" err="1">
                          <a:latin typeface="Bierstadt" panose="020B0004020202020204" pitchFamily="34" charset="0"/>
                        </a:rPr>
                        <a:t>Remedies</a:t>
                      </a:r>
                      <a:endParaRPr lang="fr-BE" sz="2400" b="1" i="1">
                        <a:latin typeface="Bierstad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2400">
                          <a:latin typeface="Bierstadt" panose="020B0004020202020204" pitchFamily="34" charset="0"/>
                        </a:rPr>
                        <a:t>In case of </a:t>
                      </a:r>
                      <a:r>
                        <a:rPr lang="fr-BE" sz="2400" err="1">
                          <a:latin typeface="Bierstadt" panose="020B0004020202020204" pitchFamily="34" charset="0"/>
                        </a:rPr>
                        <a:t>systematic</a:t>
                      </a:r>
                      <a:r>
                        <a:rPr lang="fr-BE" sz="2400">
                          <a:latin typeface="Bierstadt" panose="020B0004020202020204" pitchFamily="34" charset="0"/>
                        </a:rPr>
                        <a:t> </a:t>
                      </a:r>
                      <a:r>
                        <a:rPr lang="fr-BE" sz="2400" err="1">
                          <a:latin typeface="Bierstadt" panose="020B0004020202020204" pitchFamily="34" charset="0"/>
                        </a:rPr>
                        <a:t>infringement</a:t>
                      </a:r>
                      <a:r>
                        <a:rPr lang="fr-BE" sz="2400">
                          <a:latin typeface="Bierstadt" panose="020B0004020202020204" pitchFamily="34" charset="0"/>
                        </a:rPr>
                        <a:t> 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BE" sz="2400" err="1">
                          <a:latin typeface="Bierstadt" panose="020B0004020202020204" pitchFamily="34" charset="0"/>
                        </a:rPr>
                        <a:t>additional</a:t>
                      </a:r>
                      <a:r>
                        <a:rPr lang="fr-BE" sz="2400">
                          <a:latin typeface="Bierstadt" panose="020B0004020202020204" pitchFamily="34" charset="0"/>
                        </a:rPr>
                        <a:t> </a:t>
                      </a:r>
                      <a:r>
                        <a:rPr lang="fr-BE" sz="2400" err="1">
                          <a:latin typeface="Bierstadt" panose="020B0004020202020204" pitchFamily="34" charset="0"/>
                        </a:rPr>
                        <a:t>remedies</a:t>
                      </a:r>
                      <a:r>
                        <a:rPr lang="fr-BE" sz="2400">
                          <a:latin typeface="Bierstadt" panose="020B0004020202020204" pitchFamily="34" charset="0"/>
                        </a:rPr>
                        <a:t> </a:t>
                      </a:r>
                      <a:r>
                        <a:rPr lang="fr-BE" sz="2400" err="1">
                          <a:latin typeface="Bierstadt" panose="020B0004020202020204" pitchFamily="34" charset="0"/>
                        </a:rPr>
                        <a:t>after</a:t>
                      </a:r>
                      <a:r>
                        <a:rPr lang="fr-BE" sz="2400">
                          <a:latin typeface="Bierstadt" panose="020B0004020202020204" pitchFamily="34" charset="0"/>
                        </a:rPr>
                        <a:t> a </a:t>
                      </a:r>
                      <a:r>
                        <a:rPr lang="fr-BE" sz="2400" err="1">
                          <a:latin typeface="Bierstadt" panose="020B0004020202020204" pitchFamily="34" charset="0"/>
                        </a:rPr>
                        <a:t>market</a:t>
                      </a:r>
                      <a:r>
                        <a:rPr lang="fr-BE" sz="2400">
                          <a:latin typeface="Bierstadt" panose="020B0004020202020204" pitchFamily="34" charset="0"/>
                        </a:rPr>
                        <a:t> investigation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BE" sz="2400">
                          <a:latin typeface="Bierstadt" panose="020B0004020202020204" pitchFamily="34" charset="0"/>
                        </a:rPr>
                        <a:t>if </a:t>
                      </a:r>
                      <a:r>
                        <a:rPr lang="fr-BE" sz="2400" err="1">
                          <a:latin typeface="Bierstadt" panose="020B0004020202020204" pitchFamily="34" charset="0"/>
                        </a:rPr>
                        <a:t>necessary</a:t>
                      </a:r>
                      <a:r>
                        <a:rPr lang="fr-BE" sz="2400">
                          <a:latin typeface="Bierstadt" panose="020B0004020202020204" pitchFamily="34" charset="0"/>
                        </a:rPr>
                        <a:t>, </a:t>
                      </a:r>
                      <a:r>
                        <a:rPr lang="fr-BE" sz="2400" err="1">
                          <a:latin typeface="Bierstadt" panose="020B0004020202020204" pitchFamily="34" charset="0"/>
                        </a:rPr>
                        <a:t>behavioural</a:t>
                      </a:r>
                      <a:r>
                        <a:rPr lang="fr-BE" sz="2400">
                          <a:latin typeface="Bierstadt" panose="020B0004020202020204" pitchFamily="34" charset="0"/>
                        </a:rPr>
                        <a:t> and structural </a:t>
                      </a:r>
                      <a:r>
                        <a:rPr lang="fr-BE" sz="2400" err="1">
                          <a:latin typeface="Bierstadt" panose="020B0004020202020204" pitchFamily="34" charset="0"/>
                        </a:rPr>
                        <a:t>remedies</a:t>
                      </a:r>
                      <a:r>
                        <a:rPr lang="fr-BE" sz="2400">
                          <a:latin typeface="Bierstadt" panose="020B0004020202020204" pitchFamily="34" charset="0"/>
                        </a:rPr>
                        <a:t> (e.g. </a:t>
                      </a:r>
                      <a:r>
                        <a:rPr lang="fr-BE" sz="2400" err="1">
                          <a:latin typeface="Bierstadt" panose="020B0004020202020204" pitchFamily="34" charset="0"/>
                        </a:rPr>
                        <a:t>divestiture</a:t>
                      </a:r>
                      <a:r>
                        <a:rPr lang="fr-BE" sz="2400">
                          <a:latin typeface="Bierstadt" panose="020B00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25688"/>
                  </a:ext>
                </a:extLst>
              </a:tr>
            </a:tbl>
          </a:graphicData>
        </a:graphic>
      </p:graphicFrame>
      <p:grpSp>
        <p:nvGrpSpPr>
          <p:cNvPr id="14" name="Google Shape;13461;p137">
            <a:extLst>
              <a:ext uri="{FF2B5EF4-FFF2-40B4-BE49-F238E27FC236}">
                <a16:creationId xmlns:a16="http://schemas.microsoft.com/office/drawing/2014/main" id="{25423DDC-BE61-6204-C49A-81CCE9451263}"/>
              </a:ext>
            </a:extLst>
          </p:cNvPr>
          <p:cNvGrpSpPr/>
          <p:nvPr/>
        </p:nvGrpSpPr>
        <p:grpSpPr>
          <a:xfrm>
            <a:off x="1955631" y="3959220"/>
            <a:ext cx="4227454" cy="3486609"/>
            <a:chOff x="3988156" y="3380210"/>
            <a:chExt cx="353954" cy="318880"/>
          </a:xfrm>
          <a:solidFill>
            <a:srgbClr val="243E4D"/>
          </a:solidFill>
        </p:grpSpPr>
        <p:sp>
          <p:nvSpPr>
            <p:cNvPr id="15" name="Google Shape;13462;p137">
              <a:extLst>
                <a:ext uri="{FF2B5EF4-FFF2-40B4-BE49-F238E27FC236}">
                  <a16:creationId xmlns:a16="http://schemas.microsoft.com/office/drawing/2014/main" id="{7C875DF2-7E01-E0FB-CCA1-2292EF06F106}"/>
                </a:ext>
              </a:extLst>
            </p:cNvPr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463;p137">
              <a:extLst>
                <a:ext uri="{FF2B5EF4-FFF2-40B4-BE49-F238E27FC236}">
                  <a16:creationId xmlns:a16="http://schemas.microsoft.com/office/drawing/2014/main" id="{169B422B-8055-55BB-6275-95DCEF29333F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464;p137">
              <a:extLst>
                <a:ext uri="{FF2B5EF4-FFF2-40B4-BE49-F238E27FC236}">
                  <a16:creationId xmlns:a16="http://schemas.microsoft.com/office/drawing/2014/main" id="{E36A5B89-FDB7-D50B-854D-DDD7ABDF74B7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465;p137">
              <a:extLst>
                <a:ext uri="{FF2B5EF4-FFF2-40B4-BE49-F238E27FC236}">
                  <a16:creationId xmlns:a16="http://schemas.microsoft.com/office/drawing/2014/main" id="{89ADF2F8-3C19-105B-4C3A-0BD32010229C}"/>
                </a:ext>
              </a:extLst>
            </p:cNvPr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466;p137">
              <a:extLst>
                <a:ext uri="{FF2B5EF4-FFF2-40B4-BE49-F238E27FC236}">
                  <a16:creationId xmlns:a16="http://schemas.microsoft.com/office/drawing/2014/main" id="{2CBC8C40-3BAB-C4C4-5327-B2D6FC644684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53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995532">
            <a:off x="7332280" y="8781844"/>
            <a:ext cx="12504578" cy="4545584"/>
            <a:chOff x="0" y="0"/>
            <a:chExt cx="3293387" cy="1197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3387" cy="1197191"/>
            </a:xfrm>
            <a:custGeom>
              <a:avLst/>
              <a:gdLst/>
              <a:ahLst/>
              <a:cxnLst/>
              <a:rect l="l" t="t" r="r" b="b"/>
              <a:pathLst>
                <a:path w="3293387" h="1197191">
                  <a:moveTo>
                    <a:pt x="0" y="0"/>
                  </a:moveTo>
                  <a:lnTo>
                    <a:pt x="3293387" y="0"/>
                  </a:lnTo>
                  <a:lnTo>
                    <a:pt x="3293387" y="1197191"/>
                  </a:lnTo>
                  <a:lnTo>
                    <a:pt x="0" y="1197191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46058" y="1329898"/>
            <a:ext cx="4994737" cy="121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42"/>
              </a:lnSpc>
            </a:pPr>
            <a:r>
              <a:rPr lang="en-US" sz="7450" b="1">
                <a:solidFill>
                  <a:srgbClr val="000000"/>
                </a:solidFill>
                <a:latin typeface="Cambria"/>
                <a:ea typeface="Cambria"/>
              </a:rPr>
              <a:t>4. Process</a:t>
            </a:r>
          </a:p>
        </p:txBody>
      </p:sp>
      <p:graphicFrame>
        <p:nvGraphicFramePr>
          <p:cNvPr id="15" name="Diagram 15">
            <a:extLst>
              <a:ext uri="{FF2B5EF4-FFF2-40B4-BE49-F238E27FC236}">
                <a16:creationId xmlns:a16="http://schemas.microsoft.com/office/drawing/2014/main" id="{D5FC23E2-2B18-3E80-67F8-05EEB68BB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780458"/>
              </p:ext>
            </p:extLst>
          </p:nvPr>
        </p:nvGraphicFramePr>
        <p:xfrm>
          <a:off x="1246058" y="3195911"/>
          <a:ext cx="15766595" cy="552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7">
            <a:extLst>
              <a:ext uri="{FF2B5EF4-FFF2-40B4-BE49-F238E27FC236}">
                <a16:creationId xmlns:a16="http://schemas.microsoft.com/office/drawing/2014/main" id="{9BE19F81-A992-9B71-FF59-05A628104066}"/>
              </a:ext>
            </a:extLst>
          </p:cNvPr>
          <p:cNvSpPr txBox="1"/>
          <p:nvPr/>
        </p:nvSpPr>
        <p:spPr>
          <a:xfrm>
            <a:off x="1405976" y="2811093"/>
            <a:ext cx="1563596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Bierstadt" panose="020B0004020202020204" pitchFamily="34" charset="0"/>
              </a:rPr>
              <a:t>A. The DMA’s timeline</a:t>
            </a:r>
            <a:endParaRPr lang="en-US" sz="3399" b="1">
              <a:solidFill>
                <a:srgbClr val="000000"/>
              </a:solidFill>
              <a:latin typeface="Bierstadt" panose="020B0004020202020204" pitchFamily="34" charset="0"/>
            </a:endParaRPr>
          </a:p>
        </p:txBody>
      </p:sp>
      <p:grpSp>
        <p:nvGrpSpPr>
          <p:cNvPr id="7" name="Google Shape;12219;p135">
            <a:extLst>
              <a:ext uri="{FF2B5EF4-FFF2-40B4-BE49-F238E27FC236}">
                <a16:creationId xmlns:a16="http://schemas.microsoft.com/office/drawing/2014/main" id="{87587345-3658-C011-C746-723F89A96773}"/>
              </a:ext>
            </a:extLst>
          </p:cNvPr>
          <p:cNvGrpSpPr/>
          <p:nvPr/>
        </p:nvGrpSpPr>
        <p:grpSpPr>
          <a:xfrm>
            <a:off x="15477204" y="1199415"/>
            <a:ext cx="1535449" cy="1478478"/>
            <a:chOff x="5823294" y="2309751"/>
            <a:chExt cx="315327" cy="314978"/>
          </a:xfrm>
          <a:solidFill>
            <a:srgbClr val="243E4D"/>
          </a:solidFill>
        </p:grpSpPr>
        <p:sp>
          <p:nvSpPr>
            <p:cNvPr id="8" name="Google Shape;12220;p135">
              <a:extLst>
                <a:ext uri="{FF2B5EF4-FFF2-40B4-BE49-F238E27FC236}">
                  <a16:creationId xmlns:a16="http://schemas.microsoft.com/office/drawing/2014/main" id="{983D7407-D81B-9BAD-5E84-44CA701E2B0F}"/>
                </a:ext>
              </a:extLst>
            </p:cNvPr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221;p135">
              <a:extLst>
                <a:ext uri="{FF2B5EF4-FFF2-40B4-BE49-F238E27FC236}">
                  <a16:creationId xmlns:a16="http://schemas.microsoft.com/office/drawing/2014/main" id="{E98F4FE6-D6AA-2527-2D29-F1C7DEA2C817}"/>
                </a:ext>
              </a:extLst>
            </p:cNvPr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222;p135">
              <a:extLst>
                <a:ext uri="{FF2B5EF4-FFF2-40B4-BE49-F238E27FC236}">
                  <a16:creationId xmlns:a16="http://schemas.microsoft.com/office/drawing/2014/main" id="{DDD9A7FC-BC01-0AC6-A251-AAE2300388FF}"/>
                </a:ext>
              </a:extLst>
            </p:cNvPr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223;p135">
              <a:extLst>
                <a:ext uri="{FF2B5EF4-FFF2-40B4-BE49-F238E27FC236}">
                  <a16:creationId xmlns:a16="http://schemas.microsoft.com/office/drawing/2014/main" id="{56C38AD1-5758-DAB4-B6C6-3BE151F12D03}"/>
                </a:ext>
              </a:extLst>
            </p:cNvPr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224;p135">
              <a:extLst>
                <a:ext uri="{FF2B5EF4-FFF2-40B4-BE49-F238E27FC236}">
                  <a16:creationId xmlns:a16="http://schemas.microsoft.com/office/drawing/2014/main" id="{97C6F104-9419-F1E0-B253-1CE86188053D}"/>
                </a:ext>
              </a:extLst>
            </p:cNvPr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225;p135">
              <a:extLst>
                <a:ext uri="{FF2B5EF4-FFF2-40B4-BE49-F238E27FC236}">
                  <a16:creationId xmlns:a16="http://schemas.microsoft.com/office/drawing/2014/main" id="{BAF94404-CC61-1425-CFC8-9FEFD7A4BF3D}"/>
                </a:ext>
              </a:extLst>
            </p:cNvPr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226;p135">
              <a:extLst>
                <a:ext uri="{FF2B5EF4-FFF2-40B4-BE49-F238E27FC236}">
                  <a16:creationId xmlns:a16="http://schemas.microsoft.com/office/drawing/2014/main" id="{D063E9E2-8251-1DE2-16EE-87C22FBBCC1B}"/>
                </a:ext>
              </a:extLst>
            </p:cNvPr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227;p135">
              <a:extLst>
                <a:ext uri="{FF2B5EF4-FFF2-40B4-BE49-F238E27FC236}">
                  <a16:creationId xmlns:a16="http://schemas.microsoft.com/office/drawing/2014/main" id="{E8C2EB8A-E88A-66D7-E19D-BB4AAB4609E2}"/>
                </a:ext>
              </a:extLst>
            </p:cNvPr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228;p135">
              <a:extLst>
                <a:ext uri="{FF2B5EF4-FFF2-40B4-BE49-F238E27FC236}">
                  <a16:creationId xmlns:a16="http://schemas.microsoft.com/office/drawing/2014/main" id="{4A3DEE03-C817-E698-B11B-F88729951DD7}"/>
                </a:ext>
              </a:extLst>
            </p:cNvPr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229;p135">
              <a:extLst>
                <a:ext uri="{FF2B5EF4-FFF2-40B4-BE49-F238E27FC236}">
                  <a16:creationId xmlns:a16="http://schemas.microsoft.com/office/drawing/2014/main" id="{8F3FA4E4-121C-A2DE-0568-C6B76EFBE0A1}"/>
                </a:ext>
              </a:extLst>
            </p:cNvPr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230;p135">
              <a:extLst>
                <a:ext uri="{FF2B5EF4-FFF2-40B4-BE49-F238E27FC236}">
                  <a16:creationId xmlns:a16="http://schemas.microsoft.com/office/drawing/2014/main" id="{5CBA3B14-3C79-2684-5CE8-D0E58514FAE8}"/>
                </a:ext>
              </a:extLst>
            </p:cNvPr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231;p135">
              <a:extLst>
                <a:ext uri="{FF2B5EF4-FFF2-40B4-BE49-F238E27FC236}">
                  <a16:creationId xmlns:a16="http://schemas.microsoft.com/office/drawing/2014/main" id="{E530BAAF-E353-F628-9FE9-74EF0EBED2BE}"/>
                </a:ext>
              </a:extLst>
            </p:cNvPr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232;p135">
              <a:extLst>
                <a:ext uri="{FF2B5EF4-FFF2-40B4-BE49-F238E27FC236}">
                  <a16:creationId xmlns:a16="http://schemas.microsoft.com/office/drawing/2014/main" id="{D164F416-5AE9-3924-C774-2EBE6E441F5C}"/>
                </a:ext>
              </a:extLst>
            </p:cNvPr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233;p135">
              <a:extLst>
                <a:ext uri="{FF2B5EF4-FFF2-40B4-BE49-F238E27FC236}">
                  <a16:creationId xmlns:a16="http://schemas.microsoft.com/office/drawing/2014/main" id="{1264CD4E-5FFF-2A37-C50F-B3C762F9C7DD}"/>
                </a:ext>
              </a:extLst>
            </p:cNvPr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234;p135">
              <a:extLst>
                <a:ext uri="{FF2B5EF4-FFF2-40B4-BE49-F238E27FC236}">
                  <a16:creationId xmlns:a16="http://schemas.microsoft.com/office/drawing/2014/main" id="{E7F5992F-F58F-029E-4F0A-696810AD54DA}"/>
                </a:ext>
              </a:extLst>
            </p:cNvPr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235;p135">
              <a:extLst>
                <a:ext uri="{FF2B5EF4-FFF2-40B4-BE49-F238E27FC236}">
                  <a16:creationId xmlns:a16="http://schemas.microsoft.com/office/drawing/2014/main" id="{CD209E76-2946-744B-5DB2-862BED45F3BB}"/>
                </a:ext>
              </a:extLst>
            </p:cNvPr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236;p135">
              <a:extLst>
                <a:ext uri="{FF2B5EF4-FFF2-40B4-BE49-F238E27FC236}">
                  <a16:creationId xmlns:a16="http://schemas.microsoft.com/office/drawing/2014/main" id="{325195F8-BB7E-691B-EAE2-5A7798EC9B2D}"/>
                </a:ext>
              </a:extLst>
            </p:cNvPr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995532">
            <a:off x="7332280" y="8781844"/>
            <a:ext cx="12504578" cy="4545584"/>
            <a:chOff x="0" y="0"/>
            <a:chExt cx="3293387" cy="1197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3387" cy="1197191"/>
            </a:xfrm>
            <a:custGeom>
              <a:avLst/>
              <a:gdLst/>
              <a:ahLst/>
              <a:cxnLst/>
              <a:rect l="l" t="t" r="r" b="b"/>
              <a:pathLst>
                <a:path w="3293387" h="1197191">
                  <a:moveTo>
                    <a:pt x="0" y="0"/>
                  </a:moveTo>
                  <a:lnTo>
                    <a:pt x="3293387" y="0"/>
                  </a:lnTo>
                  <a:lnTo>
                    <a:pt x="3293387" y="1197191"/>
                  </a:lnTo>
                  <a:lnTo>
                    <a:pt x="0" y="1197191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74057" y="721141"/>
            <a:ext cx="4994737" cy="121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42"/>
              </a:lnSpc>
            </a:pPr>
            <a:r>
              <a:rPr lang="en-US" sz="7450" b="1" dirty="0">
                <a:solidFill>
                  <a:srgbClr val="000000"/>
                </a:solidFill>
                <a:latin typeface="Cambria"/>
                <a:ea typeface="Cambria"/>
              </a:rPr>
              <a:t>4. Process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72AEF1B0-68CE-17D5-7D3A-1640BB535E66}"/>
              </a:ext>
            </a:extLst>
          </p:cNvPr>
          <p:cNvSpPr txBox="1"/>
          <p:nvPr/>
        </p:nvSpPr>
        <p:spPr>
          <a:xfrm>
            <a:off x="1361996" y="2260683"/>
            <a:ext cx="114396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Bierstadt" panose="020B0004020202020204" pitchFamily="34" charset="0"/>
              </a:rPr>
              <a:t>B. The DMA’s legal basis</a:t>
            </a:r>
            <a:endParaRPr lang="en-US" sz="2100" dirty="0">
              <a:solidFill>
                <a:srgbClr val="000000"/>
              </a:solidFill>
              <a:latin typeface="Assistant Regular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92DA50F-B2A1-BB54-2F5D-7C7290DB0D5E}"/>
              </a:ext>
            </a:extLst>
          </p:cNvPr>
          <p:cNvSpPr txBox="1"/>
          <p:nvPr/>
        </p:nvSpPr>
        <p:spPr>
          <a:xfrm>
            <a:off x="1361996" y="3335877"/>
            <a:ext cx="15851947" cy="984885"/>
          </a:xfrm>
          <a:prstGeom prst="rect">
            <a:avLst/>
          </a:prstGeom>
          <a:solidFill>
            <a:srgbClr val="F6F4EF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i="1" dirty="0">
                <a:latin typeface="Bierstadt" panose="020B0004020202020204" pitchFamily="34" charset="0"/>
              </a:rPr>
              <a:t>“Having regard to the Treaty on the Functioning of the European Union, and in particular </a:t>
            </a:r>
            <a:r>
              <a:rPr lang="en-US" sz="3200" b="1" i="1" dirty="0">
                <a:latin typeface="Bierstadt" panose="020B0004020202020204" pitchFamily="34" charset="0"/>
              </a:rPr>
              <a:t>Article 114 </a:t>
            </a:r>
            <a:r>
              <a:rPr lang="en-US" sz="3200" i="1" dirty="0">
                <a:latin typeface="Bierstadt" panose="020B0004020202020204" pitchFamily="34" charset="0"/>
              </a:rPr>
              <a:t>thereof,”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9B61AED-7011-3A2C-B5BB-6CF727A291E1}"/>
              </a:ext>
            </a:extLst>
          </p:cNvPr>
          <p:cNvSpPr txBox="1"/>
          <p:nvPr/>
        </p:nvSpPr>
        <p:spPr>
          <a:xfrm>
            <a:off x="1477936" y="4780403"/>
            <a:ext cx="15736007" cy="5052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Bierstadt" panose="020B0004020202020204" pitchFamily="34" charset="0"/>
              </a:rPr>
              <a:t>Article 114 TFEU </a:t>
            </a:r>
            <a:r>
              <a:rPr lang="en-US" sz="2800" dirty="0">
                <a:solidFill>
                  <a:srgbClr val="000000"/>
                </a:solidFill>
                <a:latin typeface="Bierstadt" panose="020B00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>
                <a:latin typeface="Bierstadt" panose="020B0004020202020204" pitchFamily="34" charset="0"/>
              </a:rPr>
              <a:t>enables the EU to adopt measures to </a:t>
            </a:r>
            <a:r>
              <a:rPr lang="en-US" sz="2800" u="sng" dirty="0">
                <a:latin typeface="Bierstadt" panose="020B0004020202020204" pitchFamily="34" charset="0"/>
              </a:rPr>
              <a:t>harmonize</a:t>
            </a:r>
            <a:r>
              <a:rPr lang="en-US" sz="2800" dirty="0">
                <a:latin typeface="Bierstadt" panose="020B0004020202020204" pitchFamily="34" charset="0"/>
              </a:rPr>
              <a:t> Single Market</a:t>
            </a:r>
          </a:p>
          <a:p>
            <a:pPr marL="457200" indent="-457200">
              <a:lnSpc>
                <a:spcPts val="294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Bierstadt" panose="020B0004020202020204" pitchFamily="34" charset="0"/>
              </a:rPr>
              <a:t>Why does it matter 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u="sng" dirty="0">
                <a:latin typeface="Bierstadt" panose="020B0004020202020204" pitchFamily="34" charset="0"/>
              </a:rPr>
              <a:t>Ban on national regulation </a:t>
            </a:r>
          </a:p>
          <a:p>
            <a:pPr marL="1371600" lvl="2" indent="-457200">
              <a:buFont typeface="Symbol" panose="05050102010706020507" pitchFamily="18" charset="2"/>
              <a:buChar char=""/>
            </a:pPr>
            <a:r>
              <a:rPr lang="en-US" sz="2800" dirty="0">
                <a:latin typeface="Bierstadt" panose="020B0004020202020204" pitchFamily="34" charset="0"/>
              </a:rPr>
              <a:t>within the scope of, and </a:t>
            </a:r>
          </a:p>
          <a:p>
            <a:pPr marL="1371600" lvl="2" indent="-457200">
              <a:buFont typeface="Symbol" panose="05050102010706020507" pitchFamily="18" charset="2"/>
              <a:buChar char=""/>
            </a:pPr>
            <a:r>
              <a:rPr lang="en-US" sz="2800" dirty="0">
                <a:latin typeface="Bierstadt" panose="020B0004020202020204" pitchFamily="34" charset="0"/>
              </a:rPr>
              <a:t>which pursues the same objectives as the DMA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u="sng" dirty="0">
                <a:solidFill>
                  <a:srgbClr val="000000"/>
                </a:solidFill>
                <a:latin typeface="Bierstadt" panose="020B0004020202020204" pitchFamily="34" charset="0"/>
              </a:rPr>
              <a:t>Regulation by EU</a:t>
            </a:r>
          </a:p>
          <a:p>
            <a:pPr marL="1371600" lvl="2" indent="-457200">
              <a:buFont typeface="Symbol" panose="05050102010706020507" pitchFamily="18" charset="2"/>
              <a:buChar char=""/>
            </a:pPr>
            <a:r>
              <a:rPr lang="en-US" sz="2800" dirty="0">
                <a:latin typeface="Bierstadt" panose="020B0004020202020204" pitchFamily="34" charset="0"/>
              </a:rPr>
              <a:t>Regulation = binding legislative act which must be applied in its entirety across the EU</a:t>
            </a:r>
          </a:p>
          <a:p>
            <a:pPr marL="1371600" lvl="2" indent="-457200">
              <a:buFont typeface="Symbol" panose="05050102010706020507" pitchFamily="18" charset="2"/>
              <a:buChar char=""/>
            </a:pPr>
            <a:r>
              <a:rPr lang="en-US" sz="2800" dirty="0">
                <a:latin typeface="Bierstadt" panose="020B0004020202020204" pitchFamily="34" charset="0"/>
              </a:rPr>
              <a:t>Gatekeepers are international in nature</a:t>
            </a:r>
          </a:p>
          <a:p>
            <a:pPr marL="1371600" lvl="2" indent="-457200">
              <a:buFont typeface="Symbol" panose="05050102010706020507" pitchFamily="18" charset="2"/>
              <a:buChar char=""/>
            </a:pPr>
            <a:r>
              <a:rPr lang="en-US" sz="2800" dirty="0">
                <a:latin typeface="Bierstadt" panose="020B0004020202020204" pitchFamily="34" charset="0"/>
              </a:rPr>
              <a:t>Without the DMA </a:t>
            </a:r>
            <a:r>
              <a:rPr lang="en-US" sz="2800" dirty="0">
                <a:latin typeface="Bierstadt" panose="020B00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Bierstadt" panose="020B0004020202020204" pitchFamily="34" charset="0"/>
              </a:rPr>
              <a:t> disparities between competitive conditions for the users, to the detriment of integration of the Single Market</a:t>
            </a:r>
          </a:p>
        </p:txBody>
      </p:sp>
      <p:sp>
        <p:nvSpPr>
          <p:cNvPr id="9" name="Google Shape;13140;p137">
            <a:extLst>
              <a:ext uri="{FF2B5EF4-FFF2-40B4-BE49-F238E27FC236}">
                <a16:creationId xmlns:a16="http://schemas.microsoft.com/office/drawing/2014/main" id="{D99A5C54-7B33-0D57-E2DB-1B24B19C826A}"/>
              </a:ext>
            </a:extLst>
          </p:cNvPr>
          <p:cNvSpPr/>
          <p:nvPr/>
        </p:nvSpPr>
        <p:spPr>
          <a:xfrm>
            <a:off x="15501257" y="1329898"/>
            <a:ext cx="1712686" cy="1473252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243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6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995532">
            <a:off x="7332280" y="8781844"/>
            <a:ext cx="12504578" cy="4545584"/>
            <a:chOff x="0" y="0"/>
            <a:chExt cx="3293387" cy="1197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3387" cy="1197191"/>
            </a:xfrm>
            <a:custGeom>
              <a:avLst/>
              <a:gdLst/>
              <a:ahLst/>
              <a:cxnLst/>
              <a:rect l="l" t="t" r="r" b="b"/>
              <a:pathLst>
                <a:path w="3293387" h="1197191">
                  <a:moveTo>
                    <a:pt x="0" y="0"/>
                  </a:moveTo>
                  <a:lnTo>
                    <a:pt x="3293387" y="0"/>
                  </a:lnTo>
                  <a:lnTo>
                    <a:pt x="3293387" y="1197191"/>
                  </a:lnTo>
                  <a:lnTo>
                    <a:pt x="0" y="1197191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46058" y="1329898"/>
            <a:ext cx="4994737" cy="121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42"/>
              </a:lnSpc>
            </a:pPr>
            <a:r>
              <a:rPr lang="en-US" sz="7450" b="1">
                <a:solidFill>
                  <a:srgbClr val="000000"/>
                </a:solidFill>
                <a:latin typeface="Cambria"/>
                <a:ea typeface="Cambria"/>
              </a:rPr>
              <a:t>4. Process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72AEF1B0-68CE-17D5-7D3A-1640BB535E66}"/>
              </a:ext>
            </a:extLst>
          </p:cNvPr>
          <p:cNvSpPr txBox="1"/>
          <p:nvPr/>
        </p:nvSpPr>
        <p:spPr>
          <a:xfrm>
            <a:off x="1361995" y="2803150"/>
            <a:ext cx="1585194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Bierstadt"/>
              </a:rPr>
              <a:t>C. What's next ?</a:t>
            </a:r>
            <a:endParaRPr lang="en-US" sz="2100">
              <a:solidFill>
                <a:srgbClr val="000000"/>
              </a:solidFill>
              <a:latin typeface="Assistant Regular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9B61AED-7011-3A2C-B5BB-6CF727A291E1}"/>
              </a:ext>
            </a:extLst>
          </p:cNvPr>
          <p:cNvSpPr txBox="1"/>
          <p:nvPr/>
        </p:nvSpPr>
        <p:spPr>
          <a:xfrm>
            <a:off x="1419964" y="3693464"/>
            <a:ext cx="15736007" cy="5037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Bierstadt" panose="020B0004020202020204" pitchFamily="34" charset="0"/>
                <a:sym typeface="Wingdings" panose="05000000000000000000" pitchFamily="2" charset="2"/>
              </a:rPr>
              <a:t>Dynamic nature </a:t>
            </a: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  <a:sym typeface="Wingdings" panose="05000000000000000000" pitchFamily="2" charset="2"/>
              </a:rPr>
              <a:t>of platform economy </a:t>
            </a:r>
            <a:r>
              <a:rPr lang="en-US" sz="2800">
                <a:latin typeface="Bierstadt" panose="020B0004020202020204" pitchFamily="34" charset="0"/>
                <a:sym typeface="Wingdings" panose="05000000000000000000" pitchFamily="2" charset="2"/>
              </a:rPr>
              <a:t>  DMA provides for </a:t>
            </a:r>
            <a:r>
              <a:rPr lang="en-US" sz="2800" b="1">
                <a:latin typeface="Bierstadt" panose="020B0004020202020204" pitchFamily="34" charset="0"/>
                <a:sym typeface="Wingdings" panose="05000000000000000000" pitchFamily="2" charset="2"/>
              </a:rPr>
              <a:t>constant monitoring</a:t>
            </a:r>
            <a:endParaRPr lang="en-US" sz="2800">
              <a:solidFill>
                <a:srgbClr val="000000"/>
              </a:solidFill>
              <a:latin typeface="Bierstadt" panose="020B0004020202020204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2940"/>
              </a:lnSpc>
              <a:buFont typeface="Arial" panose="020B0604020202020204" pitchFamily="34" charset="0"/>
              <a:buChar char="•"/>
            </a:pPr>
            <a:endParaRPr lang="en-US" sz="2800" b="1">
              <a:solidFill>
                <a:srgbClr val="000000"/>
              </a:solidFill>
              <a:latin typeface="Bierstadt" panose="020B0004020202020204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Bierstadt" panose="020B0004020202020204" pitchFamily="34" charset="0"/>
              </a:rPr>
              <a:t>What does it entail ?</a:t>
            </a:r>
          </a:p>
          <a:p>
            <a:pPr marL="1028700" lvl="1" indent="-571500">
              <a:spcAft>
                <a:spcPts val="600"/>
              </a:spcAft>
              <a:buFont typeface="+mj-lt"/>
              <a:buAutoNum type="romanLcPeriod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monitoring on </a:t>
            </a:r>
            <a:r>
              <a:rPr lang="en-US" sz="2800" u="sng">
                <a:solidFill>
                  <a:srgbClr val="000000"/>
                </a:solidFill>
                <a:latin typeface="Bierstadt" panose="020B0004020202020204" pitchFamily="34" charset="0"/>
              </a:rPr>
              <a:t>scope-related issues ;</a:t>
            </a:r>
          </a:p>
          <a:p>
            <a:pPr lvl="3"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Bierstadt" panose="020B0004020202020204" pitchFamily="34" charset="0"/>
              </a:rPr>
              <a:t>E.g. criteria for the designation of gatekeepers, evolution of the designation of gatekeepers, use of the qualitative assessment in the designation process</a:t>
            </a:r>
          </a:p>
          <a:p>
            <a:pPr marL="1028700" lvl="1" indent="-571500">
              <a:spcAft>
                <a:spcPts val="600"/>
              </a:spcAft>
              <a:buFont typeface="+mj-lt"/>
              <a:buAutoNum type="romanLcPeriod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monitoring of </a:t>
            </a:r>
            <a:r>
              <a:rPr lang="en-US" sz="2800" u="sng">
                <a:solidFill>
                  <a:srgbClr val="000000"/>
                </a:solidFill>
                <a:latin typeface="Bierstadt" panose="020B0004020202020204" pitchFamily="34" charset="0"/>
              </a:rPr>
              <a:t>unfair practices </a:t>
            </a: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; and </a:t>
            </a:r>
          </a:p>
          <a:p>
            <a:pPr lvl="3"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Bierstadt" panose="020B0004020202020204" pitchFamily="34" charset="0"/>
              </a:rPr>
              <a:t>E.g. compliance, enforcement patterns, evolution</a:t>
            </a:r>
            <a:endParaRPr lang="en-US" sz="2800">
              <a:solidFill>
                <a:srgbClr val="000000"/>
              </a:solidFill>
              <a:latin typeface="Bierstadt" panose="020B0004020202020204" pitchFamily="34" charset="0"/>
            </a:endParaRPr>
          </a:p>
          <a:p>
            <a:pPr marL="1028700" lvl="1" indent="-571500">
              <a:spcAft>
                <a:spcPts val="600"/>
              </a:spcAft>
              <a:buFont typeface="+mj-lt"/>
              <a:buAutoNum type="romanLcPeriod"/>
            </a:pP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monitoring as a </a:t>
            </a:r>
            <a:r>
              <a:rPr lang="en-US" sz="2800" u="sng">
                <a:solidFill>
                  <a:srgbClr val="000000"/>
                </a:solidFill>
                <a:latin typeface="Bierstadt" panose="020B0004020202020204" pitchFamily="34" charset="0"/>
              </a:rPr>
              <a:t>trigger</a:t>
            </a:r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 for the launch of a market investigation with the purpose of examining new core platform services and practices in the digital sector.</a:t>
            </a:r>
          </a:p>
          <a:p>
            <a:r>
              <a:rPr lang="en-US" sz="2800">
                <a:solidFill>
                  <a:srgbClr val="000000"/>
                </a:solidFill>
                <a:latin typeface="Bierstadt" panose="020B0004020202020204" pitchFamily="34" charset="0"/>
              </a:rPr>
              <a:t> </a:t>
            </a:r>
          </a:p>
        </p:txBody>
      </p:sp>
      <p:grpSp>
        <p:nvGrpSpPr>
          <p:cNvPr id="7" name="Google Shape;12264;p135">
            <a:extLst>
              <a:ext uri="{FF2B5EF4-FFF2-40B4-BE49-F238E27FC236}">
                <a16:creationId xmlns:a16="http://schemas.microsoft.com/office/drawing/2014/main" id="{EBF74D94-ED19-CE1B-F17C-DEF94FDCF778}"/>
              </a:ext>
            </a:extLst>
          </p:cNvPr>
          <p:cNvGrpSpPr/>
          <p:nvPr/>
        </p:nvGrpSpPr>
        <p:grpSpPr>
          <a:xfrm>
            <a:off x="14944283" y="1556260"/>
            <a:ext cx="1981722" cy="1793924"/>
            <a:chOff x="4126815" y="2760704"/>
            <a:chExt cx="380393" cy="363118"/>
          </a:xfrm>
          <a:solidFill>
            <a:srgbClr val="243E4D"/>
          </a:solidFill>
        </p:grpSpPr>
        <p:sp>
          <p:nvSpPr>
            <p:cNvPr id="9" name="Google Shape;12265;p135">
              <a:extLst>
                <a:ext uri="{FF2B5EF4-FFF2-40B4-BE49-F238E27FC236}">
                  <a16:creationId xmlns:a16="http://schemas.microsoft.com/office/drawing/2014/main" id="{6B67FC66-E928-CFF5-A985-756365878CB5}"/>
                </a:ext>
              </a:extLst>
            </p:cNvPr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266;p135">
              <a:extLst>
                <a:ext uri="{FF2B5EF4-FFF2-40B4-BE49-F238E27FC236}">
                  <a16:creationId xmlns:a16="http://schemas.microsoft.com/office/drawing/2014/main" id="{FD59B957-D099-F326-FE3B-C3FA81DADEAD}"/>
                </a:ext>
              </a:extLst>
            </p:cNvPr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267;p135">
              <a:extLst>
                <a:ext uri="{FF2B5EF4-FFF2-40B4-BE49-F238E27FC236}">
                  <a16:creationId xmlns:a16="http://schemas.microsoft.com/office/drawing/2014/main" id="{8174BAB7-8664-3457-A960-930D178AC5FA}"/>
                </a:ext>
              </a:extLst>
            </p:cNvPr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268;p135">
              <a:extLst>
                <a:ext uri="{FF2B5EF4-FFF2-40B4-BE49-F238E27FC236}">
                  <a16:creationId xmlns:a16="http://schemas.microsoft.com/office/drawing/2014/main" id="{20A649E9-9C4B-A875-ECD2-4EBC2067608D}"/>
                </a:ext>
              </a:extLst>
            </p:cNvPr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85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90638">
            <a:off x="654494" y="-1142016"/>
            <a:ext cx="4419788" cy="12571033"/>
            <a:chOff x="0" y="0"/>
            <a:chExt cx="1164059" cy="33108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4059" cy="3310889"/>
            </a:xfrm>
            <a:custGeom>
              <a:avLst/>
              <a:gdLst/>
              <a:ahLst/>
              <a:cxnLst/>
              <a:rect l="l" t="t" r="r" b="b"/>
              <a:pathLst>
                <a:path w="1164059" h="3310889">
                  <a:moveTo>
                    <a:pt x="0" y="0"/>
                  </a:moveTo>
                  <a:lnTo>
                    <a:pt x="1164059" y="0"/>
                  </a:lnTo>
                  <a:lnTo>
                    <a:pt x="1164059" y="3310889"/>
                  </a:lnTo>
                  <a:lnTo>
                    <a:pt x="0" y="33108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1510385"/>
            <a:ext cx="1028700" cy="3315980"/>
            <a:chOff x="0" y="0"/>
            <a:chExt cx="270933" cy="873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873344"/>
            </a:xfrm>
            <a:custGeom>
              <a:avLst/>
              <a:gdLst/>
              <a:ahLst/>
              <a:cxnLst/>
              <a:rect l="l" t="t" r="r" b="b"/>
              <a:pathLst>
                <a:path w="270933" h="873344">
                  <a:moveTo>
                    <a:pt x="0" y="0"/>
                  </a:moveTo>
                  <a:lnTo>
                    <a:pt x="270933" y="0"/>
                  </a:lnTo>
                  <a:lnTo>
                    <a:pt x="270933" y="873344"/>
                  </a:lnTo>
                  <a:lnTo>
                    <a:pt x="0" y="87334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37160" y="4200009"/>
            <a:ext cx="272980" cy="2729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2475" y="3238040"/>
            <a:ext cx="7593140" cy="531519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490515" y="4472989"/>
            <a:ext cx="7039769" cy="171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670"/>
              </a:lnSpc>
            </a:pPr>
            <a:r>
              <a:rPr lang="en-US" sz="10478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you!</a:t>
            </a:r>
          </a:p>
        </p:txBody>
      </p:sp>
      <p:sp>
        <p:nvSpPr>
          <p:cNvPr id="17" name="AutoShape 17"/>
          <p:cNvSpPr/>
          <p:nvPr/>
        </p:nvSpPr>
        <p:spPr>
          <a:xfrm rot="3487">
            <a:off x="792492" y="8510376"/>
            <a:ext cx="9389421" cy="0"/>
          </a:xfrm>
          <a:prstGeom prst="line">
            <a:avLst/>
          </a:prstGeom>
          <a:ln w="38100" cap="flat">
            <a:solidFill>
              <a:srgbClr val="243E4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83209">
            <a:off x="-2003455" y="6597304"/>
            <a:ext cx="21881704" cy="100655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24120" y="158392"/>
            <a:ext cx="6634520" cy="142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197"/>
              </a:lnSpc>
            </a:pPr>
            <a:r>
              <a:rPr lang="en-US" sz="8700" b="1">
                <a:solidFill>
                  <a:srgbClr val="000000"/>
                </a:solidFill>
                <a:latin typeface="Cambria"/>
                <a:ea typeface="Cambria"/>
              </a:rPr>
              <a:t>1. Context</a:t>
            </a:r>
            <a:endParaRPr lang="en-US" sz="8712" b="1">
              <a:solidFill>
                <a:srgbClr val="000000"/>
              </a:solidFill>
              <a:latin typeface="Cambria"/>
              <a:ea typeface="Cambria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FD75E7-941E-9C65-4E66-0AC404C94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002" y="3579104"/>
            <a:ext cx="1696598" cy="16965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7EBCD8-271A-4DAC-2660-2E5513096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01" y="5270522"/>
            <a:ext cx="2743200" cy="13716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E56DFFE-348C-86DE-D1D5-0D884375E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735" y="6473927"/>
            <a:ext cx="1490032" cy="179900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60D3EDB-F0E6-6AF6-3835-5475ADE8E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36" y="2009202"/>
            <a:ext cx="27432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F6CF2-75AB-847B-D48C-DE9969FF32DC}"/>
              </a:ext>
            </a:extLst>
          </p:cNvPr>
          <p:cNvSpPr txBox="1"/>
          <p:nvPr/>
        </p:nvSpPr>
        <p:spPr>
          <a:xfrm>
            <a:off x="10146083" y="2849671"/>
            <a:ext cx="842375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Bierstadt" panose="020B0004020202020204" pitchFamily="34" charset="0"/>
                <a:ea typeface="Cambria"/>
                <a:cs typeface="Calibri"/>
              </a:rPr>
              <a:t>Big techs ? </a:t>
            </a:r>
          </a:p>
          <a:p>
            <a:endParaRPr lang="en-US" sz="4400" dirty="0">
              <a:latin typeface="Bierstadt" panose="020B0004020202020204" pitchFamily="34" charset="0"/>
              <a:ea typeface="Cambria"/>
              <a:cs typeface="Calibri"/>
            </a:endParaRPr>
          </a:p>
          <a:p>
            <a:r>
              <a:rPr lang="en-US" sz="4400" dirty="0">
                <a:latin typeface="Bierstadt" panose="020B0004020202020204" pitchFamily="34" charset="0"/>
                <a:ea typeface="Cambria"/>
                <a:cs typeface="Calibri"/>
              </a:rPr>
              <a:t>Leaders ? </a:t>
            </a:r>
          </a:p>
          <a:p>
            <a:endParaRPr lang="en-US" sz="4400" dirty="0">
              <a:latin typeface="Bierstadt" panose="020B0004020202020204" pitchFamily="34" charset="0"/>
              <a:ea typeface="Cambria"/>
              <a:cs typeface="Calibri"/>
            </a:endParaRPr>
          </a:p>
          <a:p>
            <a:r>
              <a:rPr lang="en-US" sz="4400" dirty="0">
                <a:latin typeface="Bierstadt" panose="020B0004020202020204" pitchFamily="34" charset="0"/>
                <a:ea typeface="Cambria"/>
                <a:cs typeface="Calibri"/>
              </a:rPr>
              <a:t>Disruptors ? </a:t>
            </a:r>
          </a:p>
          <a:p>
            <a:endParaRPr lang="en-US" sz="4400" dirty="0">
              <a:latin typeface="Bierstadt" panose="020B0004020202020204" pitchFamily="34" charset="0"/>
              <a:ea typeface="Cambria"/>
              <a:cs typeface="Calibri"/>
            </a:endParaRPr>
          </a:p>
          <a:p>
            <a:r>
              <a:rPr lang="en-US" sz="4400" dirty="0">
                <a:latin typeface="Bierstadt" panose="020B0004020202020204" pitchFamily="34" charset="0"/>
                <a:ea typeface="Cambria"/>
                <a:cs typeface="Calibri"/>
              </a:rPr>
              <a:t>Incumbents ?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2DC7654-72E2-C6B6-BD42-AB064208952C}"/>
              </a:ext>
            </a:extLst>
          </p:cNvPr>
          <p:cNvSpPr/>
          <p:nvPr/>
        </p:nvSpPr>
        <p:spPr>
          <a:xfrm>
            <a:off x="12823520" y="4853834"/>
            <a:ext cx="5354876" cy="366386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311C50-5CDA-2F5B-C0F7-A1C9401470E4}"/>
              </a:ext>
            </a:extLst>
          </p:cNvPr>
          <p:cNvSpPr/>
          <p:nvPr/>
        </p:nvSpPr>
        <p:spPr>
          <a:xfrm>
            <a:off x="610644" y="4979095"/>
            <a:ext cx="5354876" cy="366386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95DB83-203F-A28D-6EFD-27434235C65D}"/>
              </a:ext>
            </a:extLst>
          </p:cNvPr>
          <p:cNvSpPr txBox="1"/>
          <p:nvPr/>
        </p:nvSpPr>
        <p:spPr>
          <a:xfrm>
            <a:off x="-46973" y="-1"/>
            <a:ext cx="18381942" cy="23698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400" dirty="0">
              <a:latin typeface="Cambria"/>
              <a:ea typeface="Cambria"/>
              <a:cs typeface="Calibri"/>
            </a:endParaRPr>
          </a:p>
          <a:p>
            <a:r>
              <a:rPr lang="en-US" sz="6000" dirty="0">
                <a:solidFill>
                  <a:schemeClr val="bg1"/>
                </a:solidFill>
                <a:latin typeface="Cambria"/>
                <a:ea typeface="Cambria"/>
                <a:cs typeface="Calibri"/>
              </a:rPr>
              <a:t>       Online platforms are … </a:t>
            </a:r>
          </a:p>
          <a:p>
            <a:endParaRPr lang="en-US" sz="4400" dirty="0">
              <a:latin typeface="Cambria"/>
              <a:ea typeface="Cambri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1F504-77F0-2225-69D2-BF6C55AA168E}"/>
              </a:ext>
            </a:extLst>
          </p:cNvPr>
          <p:cNvSpPr txBox="1"/>
          <p:nvPr/>
        </p:nvSpPr>
        <p:spPr>
          <a:xfrm>
            <a:off x="908136" y="2567836"/>
            <a:ext cx="930057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4400" b="1" dirty="0">
                <a:latin typeface="Cambria"/>
                <a:ea typeface="Cambria"/>
                <a:cs typeface="Calibri"/>
              </a:rPr>
              <a:t>Key enablers of digital trade</a:t>
            </a:r>
          </a:p>
          <a:p>
            <a:pPr marL="285750" indent="-285750">
              <a:buFont typeface="Wingdings"/>
              <a:buChar char="Ø"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024B4-9DE5-A8BC-9879-688E4023AC92}"/>
              </a:ext>
            </a:extLst>
          </p:cNvPr>
          <p:cNvSpPr txBox="1"/>
          <p:nvPr/>
        </p:nvSpPr>
        <p:spPr>
          <a:xfrm>
            <a:off x="908137" y="5668026"/>
            <a:ext cx="501041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>
                <a:latin typeface="Bierstadt" panose="020B0004020202020204" pitchFamily="34" charset="0"/>
                <a:cs typeface="Calibri"/>
              </a:rPr>
              <a:t>1 million</a:t>
            </a:r>
            <a:r>
              <a:rPr lang="en-US" sz="3600" dirty="0">
                <a:latin typeface="Bierstadt" panose="020B0004020202020204" pitchFamily="34" charset="0"/>
                <a:cs typeface="Calibri"/>
              </a:rPr>
              <a:t> EU enterprises trade through online platforms 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7FBB6E-3625-2242-33F6-AE72E46844DD}"/>
              </a:ext>
            </a:extLst>
          </p:cNvPr>
          <p:cNvSpPr/>
          <p:nvPr/>
        </p:nvSpPr>
        <p:spPr>
          <a:xfrm>
            <a:off x="6795370" y="4853835"/>
            <a:ext cx="5354876" cy="366386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F2F5D-3A3B-6B8F-5FFA-399A88DE1063}"/>
              </a:ext>
            </a:extLst>
          </p:cNvPr>
          <p:cNvSpPr txBox="1"/>
          <p:nvPr/>
        </p:nvSpPr>
        <p:spPr>
          <a:xfrm>
            <a:off x="7499959" y="5169625"/>
            <a:ext cx="4133587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Bierstadt" panose="020B0004020202020204" pitchFamily="34" charset="0"/>
                <a:cs typeface="Calibri"/>
              </a:rPr>
              <a:t>Around </a:t>
            </a:r>
            <a:r>
              <a:rPr lang="en-US" sz="4000" dirty="0">
                <a:latin typeface="Bierstadt" panose="020B0004020202020204" pitchFamily="34" charset="0"/>
                <a:cs typeface="Calibri"/>
              </a:rPr>
              <a:t>60%</a:t>
            </a:r>
            <a:r>
              <a:rPr lang="en-US" sz="3200" dirty="0">
                <a:latin typeface="Bierstadt" panose="020B0004020202020204" pitchFamily="34" charset="0"/>
                <a:cs typeface="Calibri"/>
              </a:rPr>
              <a:t> of private consumption of goods and services  are transected via online intermediaries </a:t>
            </a:r>
            <a:endParaRPr lang="en-US" sz="3200" dirty="0">
              <a:latin typeface="Bierstadt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29AD4-EF56-FB74-B38F-C75FCDB55287}"/>
              </a:ext>
            </a:extLst>
          </p:cNvPr>
          <p:cNvSpPr txBox="1"/>
          <p:nvPr/>
        </p:nvSpPr>
        <p:spPr>
          <a:xfrm>
            <a:off x="13236880" y="5353311"/>
            <a:ext cx="467374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Bierstadt" panose="020B0004020202020204" pitchFamily="34" charset="0"/>
              </a:rPr>
              <a:t>Around </a:t>
            </a:r>
            <a:r>
              <a:rPr lang="en-US" sz="4000" dirty="0">
                <a:latin typeface="Bierstadt" panose="020B0004020202020204" pitchFamily="34" charset="0"/>
              </a:rPr>
              <a:t>30% </a:t>
            </a:r>
            <a:r>
              <a:rPr lang="en-US" sz="3200" dirty="0">
                <a:latin typeface="Bierstadt" panose="020B0004020202020204" pitchFamily="34" charset="0"/>
              </a:rPr>
              <a:t>of public consumption of goods and services  are transected via online intermediaries 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D522300-F7E1-028A-84F1-DBCA22CA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730" y="6952"/>
            <a:ext cx="7644007" cy="42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" grpId="0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67800">
            <a:off x="-3727278" y="7325331"/>
            <a:ext cx="18966276" cy="7392511"/>
            <a:chOff x="0" y="0"/>
            <a:chExt cx="4995233" cy="19469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5233" cy="1946999"/>
            </a:xfrm>
            <a:custGeom>
              <a:avLst/>
              <a:gdLst/>
              <a:ahLst/>
              <a:cxnLst/>
              <a:rect l="l" t="t" r="r" b="b"/>
              <a:pathLst>
                <a:path w="4995233" h="1946999">
                  <a:moveTo>
                    <a:pt x="0" y="0"/>
                  </a:moveTo>
                  <a:lnTo>
                    <a:pt x="4995233" y="0"/>
                  </a:lnTo>
                  <a:lnTo>
                    <a:pt x="4995233" y="1946999"/>
                  </a:lnTo>
                  <a:lnTo>
                    <a:pt x="0" y="1946999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92433" y="471934"/>
            <a:ext cx="7600867" cy="1321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64"/>
              </a:lnSpc>
            </a:pPr>
            <a:r>
              <a:rPr lang="en-US" sz="8700" b="1">
                <a:solidFill>
                  <a:srgbClr val="000000"/>
                </a:solidFill>
                <a:latin typeface="Cambria"/>
                <a:ea typeface="Cambria"/>
              </a:rPr>
              <a:t>2. Problems</a:t>
            </a:r>
          </a:p>
        </p:txBody>
      </p:sp>
      <p:graphicFrame>
        <p:nvGraphicFramePr>
          <p:cNvPr id="13" name="Diagram 13">
            <a:extLst>
              <a:ext uri="{FF2B5EF4-FFF2-40B4-BE49-F238E27FC236}">
                <a16:creationId xmlns:a16="http://schemas.microsoft.com/office/drawing/2014/main" id="{6BC6BCD7-1785-040E-A21C-22A211386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937904"/>
              </p:ext>
            </p:extLst>
          </p:nvPr>
        </p:nvGraphicFramePr>
        <p:xfrm>
          <a:off x="3680477" y="2096605"/>
          <a:ext cx="10975150" cy="708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2" name="TextBox 611">
            <a:extLst>
              <a:ext uri="{FF2B5EF4-FFF2-40B4-BE49-F238E27FC236}">
                <a16:creationId xmlns:a16="http://schemas.microsoft.com/office/drawing/2014/main" id="{F00EF033-72FE-28E7-F17A-5F2EAE65F4CB}"/>
              </a:ext>
            </a:extLst>
          </p:cNvPr>
          <p:cNvSpPr txBox="1"/>
          <p:nvPr/>
        </p:nvSpPr>
        <p:spPr>
          <a:xfrm>
            <a:off x="8151725" y="4886011"/>
            <a:ext cx="198454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Bierstadt" panose="020B0004020202020204" pitchFamily="34" charset="0"/>
                <a:ea typeface="Cambria"/>
                <a:cs typeface="Calibri"/>
              </a:rPr>
              <a:t>Market tipping</a:t>
            </a:r>
            <a:endParaRPr lang="en-US" sz="4000" b="1" dirty="0">
              <a:latin typeface="Bierstadt" panose="020B0004020202020204" pitchFamily="34" charset="0"/>
              <a:ea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6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67800">
            <a:off x="-5058685" y="12676078"/>
            <a:ext cx="18966276" cy="7392511"/>
            <a:chOff x="0" y="0"/>
            <a:chExt cx="4995233" cy="19469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5233" cy="1946999"/>
            </a:xfrm>
            <a:custGeom>
              <a:avLst/>
              <a:gdLst/>
              <a:ahLst/>
              <a:cxnLst/>
              <a:rect l="l" t="t" r="r" b="b"/>
              <a:pathLst>
                <a:path w="4995233" h="1946999">
                  <a:moveTo>
                    <a:pt x="0" y="0"/>
                  </a:moveTo>
                  <a:lnTo>
                    <a:pt x="4995233" y="0"/>
                  </a:lnTo>
                  <a:lnTo>
                    <a:pt x="4995233" y="1946999"/>
                  </a:lnTo>
                  <a:lnTo>
                    <a:pt x="0" y="1946999"/>
                  </a:lnTo>
                  <a:close/>
                </a:path>
              </a:pathLst>
            </a:custGeom>
            <a:solidFill>
              <a:srgbClr val="F6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92433" y="471934"/>
            <a:ext cx="7600867" cy="1321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64"/>
              </a:lnSpc>
            </a:pPr>
            <a:r>
              <a:rPr lang="en-US" sz="8700" b="1">
                <a:solidFill>
                  <a:srgbClr val="000000"/>
                </a:solidFill>
                <a:latin typeface="Cambria"/>
                <a:ea typeface="Cambria"/>
              </a:rPr>
              <a:t>2. Problems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F8BAEA48-B67A-35DD-DD93-B88A801D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44" y="4937933"/>
            <a:ext cx="6599256" cy="370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8F98E7-F6AE-95EF-79F0-37DCF05A926D}"/>
              </a:ext>
            </a:extLst>
          </p:cNvPr>
          <p:cNvSpPr txBox="1"/>
          <p:nvPr/>
        </p:nvSpPr>
        <p:spPr>
          <a:xfrm>
            <a:off x="2059912" y="2838659"/>
            <a:ext cx="555171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ctr">
              <a:buFont typeface="Wingdings"/>
              <a:buChar char="Ø"/>
            </a:pPr>
            <a:r>
              <a:rPr lang="en-US" sz="4000" dirty="0">
                <a:latin typeface="Bierstadt" panose="020B0004020202020204" pitchFamily="34" charset="0"/>
                <a:ea typeface="Cambria"/>
                <a:cs typeface="Calibri"/>
              </a:rPr>
              <a:t>Room for only one or two players </a:t>
            </a:r>
            <a:endParaRPr lang="en-US" dirty="0">
              <a:latin typeface="Bierstadt" panose="020B0004020202020204" pitchFamily="34" charset="0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8B6F0-D7B5-507E-BE79-33C78C6B060B}"/>
              </a:ext>
            </a:extLst>
          </p:cNvPr>
          <p:cNvSpPr txBox="1"/>
          <p:nvPr/>
        </p:nvSpPr>
        <p:spPr>
          <a:xfrm>
            <a:off x="11203911" y="2951705"/>
            <a:ext cx="447151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Wingdings"/>
              <a:buChar char="Ø"/>
            </a:pPr>
            <a:r>
              <a:rPr lang="en-US" sz="3600" dirty="0">
                <a:latin typeface="Bierstadt" panose="020B0004020202020204" pitchFamily="34" charset="0"/>
                <a:ea typeface="Cambria"/>
                <a:cs typeface="Calibri"/>
              </a:rPr>
              <a:t>High barriers to entry 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40E90989-0554-7B01-8F72-2127C8B8E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0" t="6202" r="215" b="-388"/>
          <a:stretch/>
        </p:blipFill>
        <p:spPr>
          <a:xfrm>
            <a:off x="10121204" y="5138161"/>
            <a:ext cx="6636926" cy="34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2FAB69-C912-5498-6E2E-2B5B863462C0}"/>
              </a:ext>
            </a:extLst>
          </p:cNvPr>
          <p:cNvSpPr txBox="1"/>
          <p:nvPr/>
        </p:nvSpPr>
        <p:spPr>
          <a:xfrm>
            <a:off x="1485900" y="6963874"/>
            <a:ext cx="15316200" cy="16497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Cambria"/>
                <a:ea typeface="Cambria"/>
                <a:cs typeface="+mj-cs"/>
              </a:rPr>
              <a:t>Furthermore, creating ecosystems ...</a:t>
            </a:r>
          </a:p>
        </p:txBody>
      </p:sp>
      <p:sp>
        <p:nvSpPr>
          <p:cNvPr id="45" name="Rectangle 30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6608617"/>
          </a:xfrm>
          <a:prstGeom prst="rect">
            <a:avLst/>
          </a:prstGeom>
          <a:solidFill>
            <a:srgbClr val="526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44" y="481264"/>
            <a:ext cx="5486400" cy="5562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84DED0-FEE1-C392-F3F7-D1E90BD71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9" y="2178915"/>
            <a:ext cx="4869180" cy="2166785"/>
          </a:xfrm>
          <a:prstGeom prst="rect">
            <a:avLst/>
          </a:prstGeom>
        </p:spPr>
      </p:pic>
      <p:sp>
        <p:nvSpPr>
          <p:cNvPr id="47" name="Rounded Rectangle 26">
            <a:extLst>
              <a:ext uri="{FF2B5EF4-FFF2-40B4-BE49-F238E27FC236}">
                <a16:creationId xmlns:a16="http://schemas.microsoft.com/office/drawing/2014/main" id="{BE5996B0-F3AC-4A78-A5EF-139FD349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7" y="481263"/>
            <a:ext cx="5486400" cy="5562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0E3725-5A02-1F00-4EF1-26CB930B0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07" y="1436999"/>
            <a:ext cx="4869180" cy="3651885"/>
          </a:xfrm>
          <a:prstGeom prst="rect">
            <a:avLst/>
          </a:prstGeom>
        </p:spPr>
      </p:pic>
      <p:sp>
        <p:nvSpPr>
          <p:cNvPr id="48" name="Rounded Rectangle 26">
            <a:extLst>
              <a:ext uri="{FF2B5EF4-FFF2-40B4-BE49-F238E27FC236}">
                <a16:creationId xmlns:a16="http://schemas.microsoft.com/office/drawing/2014/main" id="{347C85EF-9B88-46AF-B40D-70F2DDDE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19251" y="481263"/>
            <a:ext cx="5486400" cy="5562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2CEC9C8-503E-3A68-35E1-15E029CF8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861" y="1632185"/>
            <a:ext cx="4869180" cy="32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FF547-CE29-D323-8A68-138362C43772}"/>
              </a:ext>
            </a:extLst>
          </p:cNvPr>
          <p:cNvSpPr/>
          <p:nvPr/>
        </p:nvSpPr>
        <p:spPr>
          <a:xfrm rot="-2700000">
            <a:off x="10525647" y="5275384"/>
            <a:ext cx="12058021" cy="56773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844E6-83DD-D801-50DE-F21F41D02229}"/>
              </a:ext>
            </a:extLst>
          </p:cNvPr>
          <p:cNvSpPr txBox="1"/>
          <p:nvPr/>
        </p:nvSpPr>
        <p:spPr>
          <a:xfrm>
            <a:off x="2914022" y="665704"/>
            <a:ext cx="1228410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Cambria"/>
                <a:ea typeface="Cambria"/>
                <a:cs typeface="Calibri"/>
              </a:rPr>
              <a:t>Success is not a problem … what you do with it is</a:t>
            </a:r>
            <a:endParaRPr lang="en-US" sz="4400" dirty="0">
              <a:latin typeface="Cambria"/>
              <a:ea typeface="Cambria"/>
            </a:endParaRPr>
          </a:p>
        </p:txBody>
      </p:sp>
      <p:pic>
        <p:nvPicPr>
          <p:cNvPr id="4" name="Graphic 4" descr="Culturiste avec un remplissage uni">
            <a:extLst>
              <a:ext uri="{FF2B5EF4-FFF2-40B4-BE49-F238E27FC236}">
                <a16:creationId xmlns:a16="http://schemas.microsoft.com/office/drawing/2014/main" id="{A33944A0-E9F4-5019-30EF-200D5A8D6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668" y="1256"/>
            <a:ext cx="2082521" cy="209508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6AC08C-CD0D-8C1E-9CD5-39F11FA0F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675" y="1658321"/>
            <a:ext cx="7214716" cy="862833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B4BDAE7-7438-5A5B-4B92-9D35CCB42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675" y="2567376"/>
            <a:ext cx="1449476" cy="1082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A3D005-51E5-D5DA-21D6-D4E881A32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312" y="4489123"/>
            <a:ext cx="1600201" cy="1082669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57B4884-BB74-1636-AE0F-3096A7C01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192" y="6561596"/>
            <a:ext cx="1977013" cy="1082669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AFDC79C-6205-5C68-0615-DFEB27ABF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312" y="8345178"/>
            <a:ext cx="1462036" cy="60537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A30DF50-2ECB-C1B5-2B60-1859B3917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905" y="9211848"/>
            <a:ext cx="2140300" cy="5300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D46D54-FF95-EC58-B202-79B18AB6C867}"/>
              </a:ext>
            </a:extLst>
          </p:cNvPr>
          <p:cNvSpPr txBox="1"/>
          <p:nvPr/>
        </p:nvSpPr>
        <p:spPr>
          <a:xfrm>
            <a:off x="12547879" y="10023230"/>
            <a:ext cx="51749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ea typeface="+mn-lt"/>
                <a:cs typeface="+mn-lt"/>
              </a:rPr>
              <a:t>https://www.bruegel.org/blog-post/regulating-big-tech-digital-markets-act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2519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FF547-CE29-D323-8A68-138362C43772}"/>
              </a:ext>
            </a:extLst>
          </p:cNvPr>
          <p:cNvSpPr/>
          <p:nvPr/>
        </p:nvSpPr>
        <p:spPr>
          <a:xfrm rot="-2700000">
            <a:off x="10525647" y="5275384"/>
            <a:ext cx="12058021" cy="56773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844E6-83DD-D801-50DE-F21F41D02229}"/>
              </a:ext>
            </a:extLst>
          </p:cNvPr>
          <p:cNvSpPr txBox="1"/>
          <p:nvPr/>
        </p:nvSpPr>
        <p:spPr>
          <a:xfrm>
            <a:off x="2914022" y="665704"/>
            <a:ext cx="1228410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Cambria"/>
                <a:ea typeface="Cambria"/>
                <a:cs typeface="Calibri"/>
              </a:rPr>
              <a:t>Success is not a problem … what you do with it is</a:t>
            </a:r>
            <a:endParaRPr lang="en-US" sz="4400" dirty="0">
              <a:latin typeface="Cambria"/>
              <a:ea typeface="Cambria"/>
            </a:endParaRPr>
          </a:p>
        </p:txBody>
      </p:sp>
      <p:pic>
        <p:nvPicPr>
          <p:cNvPr id="4" name="Graphic 4" descr="Culturiste avec un remplissage uni">
            <a:extLst>
              <a:ext uri="{FF2B5EF4-FFF2-40B4-BE49-F238E27FC236}">
                <a16:creationId xmlns:a16="http://schemas.microsoft.com/office/drawing/2014/main" id="{A33944A0-E9F4-5019-30EF-200D5A8D6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668" y="1256"/>
            <a:ext cx="2082521" cy="2095081"/>
          </a:xfrm>
          <a:prstGeom prst="rect">
            <a:avLst/>
          </a:prstGeom>
        </p:spPr>
      </p:pic>
      <p:graphicFrame>
        <p:nvGraphicFramePr>
          <p:cNvPr id="7" name="Diagram 13">
            <a:extLst>
              <a:ext uri="{FF2B5EF4-FFF2-40B4-BE49-F238E27FC236}">
                <a16:creationId xmlns:a16="http://schemas.microsoft.com/office/drawing/2014/main" id="{98771C76-03E1-99B0-74AC-59A64D76E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260762"/>
              </p:ext>
            </p:extLst>
          </p:nvPr>
        </p:nvGraphicFramePr>
        <p:xfrm>
          <a:off x="3680477" y="2096605"/>
          <a:ext cx="10975150" cy="708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19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1161</Words>
  <Application>Microsoft Office PowerPoint</Application>
  <PresentationFormat>Personnalisé</PresentationFormat>
  <Paragraphs>218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8" baseType="lpstr">
      <vt:lpstr>Bierstadt</vt:lpstr>
      <vt:lpstr>Times New Roman</vt:lpstr>
      <vt:lpstr>Calibri</vt:lpstr>
      <vt:lpstr>Cambria</vt:lpstr>
      <vt:lpstr>Arial,Sans-Serif</vt:lpstr>
      <vt:lpstr>Assistant Regular Bold</vt:lpstr>
      <vt:lpstr>Bierstadt Display</vt:lpstr>
      <vt:lpstr>Assistant Regular</vt:lpstr>
      <vt:lpstr>Courier New</vt:lpstr>
      <vt:lpstr>Wingdings</vt:lpstr>
      <vt:lpstr>Arial</vt:lpstr>
      <vt:lpstr>Symbol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Beige Illustrative Business Pitch Deck Presentation</dc:title>
  <cp:lastModifiedBy>Aline NARDI</cp:lastModifiedBy>
  <cp:revision>464</cp:revision>
  <dcterms:created xsi:type="dcterms:W3CDTF">2006-08-16T00:00:00Z</dcterms:created>
  <dcterms:modified xsi:type="dcterms:W3CDTF">2023-03-07T17:43:55Z</dcterms:modified>
  <dc:identifier>DAFcEQO6qH4</dc:identifier>
</cp:coreProperties>
</file>